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31" r:id="rId5"/>
    <p:sldMasterId id="2147483939" r:id="rId6"/>
  </p:sldMasterIdLst>
  <p:notesMasterIdLst>
    <p:notesMasterId r:id="rId34"/>
  </p:notesMasterIdLst>
  <p:sldIdLst>
    <p:sldId id="297" r:id="rId7"/>
    <p:sldId id="298" r:id="rId8"/>
    <p:sldId id="299" r:id="rId9"/>
    <p:sldId id="300" r:id="rId10"/>
    <p:sldId id="301" r:id="rId11"/>
    <p:sldId id="302" r:id="rId12"/>
    <p:sldId id="303" r:id="rId13"/>
    <p:sldId id="304" r:id="rId14"/>
    <p:sldId id="305" r:id="rId15"/>
    <p:sldId id="306" r:id="rId16"/>
    <p:sldId id="307" r:id="rId17"/>
    <p:sldId id="308" r:id="rId18"/>
    <p:sldId id="309" r:id="rId19"/>
    <p:sldId id="310" r:id="rId20"/>
    <p:sldId id="311" r:id="rId21"/>
    <p:sldId id="312" r:id="rId22"/>
    <p:sldId id="313" r:id="rId23"/>
    <p:sldId id="314" r:id="rId24"/>
    <p:sldId id="315" r:id="rId25"/>
    <p:sldId id="316" r:id="rId26"/>
    <p:sldId id="317" r:id="rId27"/>
    <p:sldId id="318" r:id="rId28"/>
    <p:sldId id="319" r:id="rId29"/>
    <p:sldId id="320" r:id="rId30"/>
    <p:sldId id="321" r:id="rId31"/>
    <p:sldId id="322" r:id="rId32"/>
    <p:sldId id="295" r:id="rId33"/>
  </p:sldIdLst>
  <p:sldSz cx="102235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8DDB"/>
    <a:srgbClr val="333399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705" autoAdjust="0"/>
  </p:normalViewPr>
  <p:slideViewPr>
    <p:cSldViewPr snapToGrid="0" snapToObjects="1">
      <p:cViewPr>
        <p:scale>
          <a:sx n="90" d="100"/>
          <a:sy n="90" d="100"/>
        </p:scale>
        <p:origin x="941" y="-58"/>
      </p:cViewPr>
      <p:guideLst>
        <p:guide orient="horz" pos="2160"/>
        <p:guide pos="32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notesViewPr>
    <p:cSldViewPr snapToGrid="0" snapToObjects="1">
      <p:cViewPr varScale="1">
        <p:scale>
          <a:sx n="65" d="100"/>
          <a:sy n="65" d="100"/>
        </p:scale>
        <p:origin x="-2496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DC79EE-9AAC-44A3-8256-137ADA23D963}" type="datetimeFigureOut">
              <a:rPr lang="en-GB" smtClean="0"/>
              <a:t>08/09/2015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73125" y="685800"/>
            <a:ext cx="511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F5F667-32C2-44B6-B8CB-6AC09503B79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25676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F5F667-32C2-44B6-B8CB-6AC09503B797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38474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73125" y="685800"/>
            <a:ext cx="5111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dirty="0" smtClean="0"/>
              <a:t>however masks local variations eg Kilburn Library catchment area 12% of residents identify as black British, the corresponding membership category is 20%.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5AC33-41AB-47BF-926F-C3EABE16823F}" type="slidenum">
              <a:rPr lang="en-GB" smtClean="0">
                <a:solidFill>
                  <a:prstClr val="black"/>
                </a:solidFill>
              </a:rPr>
              <a:pPr/>
              <a:t>17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843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(expected to rise by 16800 residents in next 10 years)</a:t>
            </a:r>
          </a:p>
          <a:p>
            <a:r>
              <a:rPr lang="en-GB" dirty="0" smtClean="0"/>
              <a:t>A bus is 11m long, if all recycling and waste collected were buses it would go from  (64.350km)</a:t>
            </a:r>
          </a:p>
          <a:p>
            <a:r>
              <a:rPr lang="en-GB" dirty="0" smtClean="0"/>
              <a:t>An average doubledecker bus weighs 12 tonnes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F5F667-32C2-44B6-B8CB-6AC09503B797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65173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What</a:t>
            </a:r>
            <a:r>
              <a:rPr lang="en-GB" baseline="0" dirty="0" smtClean="0"/>
              <a:t> is recyclable?  Explain – paper card tin glass etc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F5F667-32C2-44B6-B8CB-6AC09503B797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88296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Composting</a:t>
            </a:r>
            <a:r>
              <a:rPr lang="en-GB" baseline="0" dirty="0" smtClean="0"/>
              <a:t>/Organic goes to Edmonton for compost and after 12 weeks processing for use in agriculture and horticultural use.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Dry recycling goes to Bywater's MRF – 95% of the recyclate from Camden to the MRF is recycled.  The rest is incinerated, 0% to landfill.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F5F667-32C2-44B6-B8CB-6AC09503B797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91016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An army of waste and recycling staff to ensure the waste and recycling is collected and that the streets are clean</a:t>
            </a:r>
          </a:p>
          <a:p>
            <a:r>
              <a:rPr lang="en-GB" dirty="0" smtClean="0"/>
              <a:t>Just</a:t>
            </a:r>
            <a:r>
              <a:rPr lang="en-GB" baseline="0" dirty="0" smtClean="0"/>
              <a:t> Veolia, not including Camden staff, enforcement, engagement, management etc.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F5F667-32C2-44B6-B8CB-6AC09503B797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91016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F5F667-32C2-44B6-B8CB-6AC09503B797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10132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All of this is difficult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F5F667-32C2-44B6-B8CB-6AC09503B797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79294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Behind this is</a:t>
            </a:r>
            <a:r>
              <a:rPr lang="en-GB" baseline="0" dirty="0" smtClean="0"/>
              <a:t> an engagement campaign which so there are more opportunities to </a:t>
            </a:r>
            <a:r>
              <a:rPr lang="en-GB" baseline="0" smtClean="0"/>
              <a:t>feedback thoughts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F5F667-32C2-44B6-B8CB-6AC09503B797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69117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73125" y="685800"/>
            <a:ext cx="5111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Central  areas have best access although  many of Camden’s most deprived lower super output areas are here.</a:t>
            </a:r>
          </a:p>
          <a:p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Good access to a public library for those living near the Camden border - Islington Brent,Haringey</a:t>
            </a:r>
          </a:p>
          <a:p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5AC33-41AB-47BF-926F-C3EABE16823F}" type="slidenum">
              <a:rPr lang="en-GB" smtClean="0">
                <a:solidFill>
                  <a:prstClr val="black"/>
                </a:solidFill>
              </a:rPr>
              <a:pPr/>
              <a:t>16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9280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1179" y="1449732"/>
            <a:ext cx="7193580" cy="1752600"/>
          </a:xfrm>
        </p:spPr>
        <p:txBody>
          <a:bodyPr lIns="0" tIns="0" bIns="0">
            <a:noAutofit/>
          </a:bodyPr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11175" y="274638"/>
            <a:ext cx="9201150" cy="1143000"/>
          </a:xfrm>
        </p:spPr>
        <p:txBody>
          <a:bodyPr/>
          <a:lstStyle>
            <a:lvl1pPr>
              <a:defRPr b="1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9061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7586" y="4406901"/>
            <a:ext cx="8689975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7586" y="2906713"/>
            <a:ext cx="8689975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D2D71-20FB-4343-A800-EDA0521C11D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08/09/2015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1AE3C-A694-45E3-9C79-1F3B7D38CF1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026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1175" y="1600201"/>
            <a:ext cx="451537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96946" y="1600201"/>
            <a:ext cx="451537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D2D71-20FB-4343-A800-EDA0521C11D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08/09/2015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1AE3C-A694-45E3-9C79-1F3B7D38CF1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5354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175" y="1535113"/>
            <a:ext cx="451715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175" y="2174875"/>
            <a:ext cx="451715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93397" y="1535113"/>
            <a:ext cx="451892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93397" y="2174875"/>
            <a:ext cx="451892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D2D71-20FB-4343-A800-EDA0521C11D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08/09/2015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1AE3C-A694-45E3-9C79-1F3B7D38CF1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4138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D2D71-20FB-4343-A800-EDA0521C11D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08/09/2015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1AE3C-A694-45E3-9C79-1F3B7D38CF1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5588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D2D71-20FB-4343-A800-EDA0521C11D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08/09/2015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1AE3C-A694-45E3-9C79-1F3B7D38CF1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2477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1176" y="273050"/>
            <a:ext cx="33634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7105" y="273051"/>
            <a:ext cx="571522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1176" y="1435101"/>
            <a:ext cx="33634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D2D71-20FB-4343-A800-EDA0521C11D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08/09/2015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1AE3C-A694-45E3-9C79-1F3B7D38CF1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3874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3878" y="4800600"/>
            <a:ext cx="61341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03878" y="612775"/>
            <a:ext cx="61341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03878" y="5367338"/>
            <a:ext cx="61341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D2D71-20FB-4343-A800-EDA0521C11D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08/09/2015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1AE3C-A694-45E3-9C79-1F3B7D38CF1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3708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D2D71-20FB-4343-A800-EDA0521C11D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08/09/2015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1AE3C-A694-45E3-9C79-1F3B7D38CF1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4525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12037" y="274639"/>
            <a:ext cx="2300288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1175" y="274639"/>
            <a:ext cx="6730471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D2D71-20FB-4343-A800-EDA0521C11D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08/09/2015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1AE3C-A694-45E3-9C79-1F3B7D38CF1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040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253" y="1600203"/>
            <a:ext cx="9214072" cy="4446347"/>
          </a:xfrm>
        </p:spPr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11175" y="274638"/>
            <a:ext cx="9201150" cy="1143000"/>
          </a:xfrm>
        </p:spPr>
        <p:txBody>
          <a:bodyPr/>
          <a:lstStyle>
            <a:lvl1pPr>
              <a:defRPr b="1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050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179" y="1168763"/>
            <a:ext cx="8986386" cy="1500187"/>
          </a:xfrm>
        </p:spPr>
        <p:txBody>
          <a:bodyPr anchor="t" anchorCtr="0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11175" y="274638"/>
            <a:ext cx="9201150" cy="1143000"/>
          </a:xfrm>
        </p:spPr>
        <p:txBody>
          <a:bodyPr/>
          <a:lstStyle>
            <a:lvl1pPr>
              <a:defRPr b="1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2481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1175" y="1600206"/>
            <a:ext cx="4515379" cy="4525963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96946" y="1600201"/>
            <a:ext cx="4515379" cy="4525962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237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1175" y="274638"/>
            <a:ext cx="9201150" cy="1143000"/>
          </a:xfrm>
        </p:spPr>
        <p:txBody>
          <a:bodyPr/>
          <a:lstStyle>
            <a:lvl1pPr>
              <a:defRPr b="1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178" y="1535113"/>
            <a:ext cx="4517155" cy="639762"/>
          </a:xfrm>
        </p:spPr>
        <p:txBody>
          <a:bodyPr anchor="t" anchorCtr="0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178" y="2174875"/>
            <a:ext cx="4517155" cy="395128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93400" y="1535113"/>
            <a:ext cx="4518929" cy="639762"/>
          </a:xfrm>
        </p:spPr>
        <p:txBody>
          <a:bodyPr anchor="t" anchorCtr="0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93400" y="2174875"/>
            <a:ext cx="4518929" cy="395128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782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485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4658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6763" y="2130426"/>
            <a:ext cx="868997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33525" y="3886200"/>
            <a:ext cx="715645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D2D71-20FB-4343-A800-EDA0521C11D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08/09/2015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1AE3C-A694-45E3-9C79-1F3B7D38CF1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267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D2D71-20FB-4343-A800-EDA0521C11D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08/09/2015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1AE3C-A694-45E3-9C79-1F3B7D38CF1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350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1175" y="274638"/>
            <a:ext cx="9201150" cy="1143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175" y="1600203"/>
            <a:ext cx="9201150" cy="44463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1175" y="6356357"/>
            <a:ext cx="2385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93029" y="6356357"/>
            <a:ext cx="32374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26842" y="6356357"/>
            <a:ext cx="2385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8EF890-2F00-2E43-AE80-83CB67A152E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209387"/>
            <a:ext cx="10223500" cy="659475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511175" y="6438078"/>
            <a:ext cx="4212610" cy="215444"/>
          </a:xfrm>
          <a:prstGeom prst="rect">
            <a:avLst/>
          </a:prstGeom>
          <a:noFill/>
        </p:spPr>
        <p:txBody>
          <a:bodyPr wrap="square" lIns="0" tIns="0" bIns="0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latin typeface=""/>
              </a:rPr>
              <a:t>camden.gov.uk</a:t>
            </a:r>
            <a:endParaRPr lang="en-US" sz="1400" b="1" dirty="0">
              <a:solidFill>
                <a:schemeClr val="bg1"/>
              </a:solidFill>
              <a:latin typeface=""/>
            </a:endParaRPr>
          </a:p>
        </p:txBody>
      </p:sp>
      <p:pic>
        <p:nvPicPr>
          <p:cNvPr id="10" name="Picture 9" descr="camden.pn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0440" y="6417697"/>
            <a:ext cx="1432563" cy="283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088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2" r:id="rId1"/>
    <p:sldLayoutId id="2147483933" r:id="rId2"/>
    <p:sldLayoutId id="2147483934" r:id="rId3"/>
    <p:sldLayoutId id="2147483935" r:id="rId4"/>
    <p:sldLayoutId id="2147483936" r:id="rId5"/>
    <p:sldLayoutId id="2147483937" r:id="rId6"/>
    <p:sldLayoutId id="2147483938" r:id="rId7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dt="0"/>
  <p:txStyles>
    <p:titleStyle>
      <a:lvl1pPr algn="l" defTabSz="457200" rtl="0" eaLnBrk="1" latinLnBrk="0" hangingPunct="1">
        <a:spcBef>
          <a:spcPct val="0"/>
        </a:spcBef>
        <a:buNone/>
        <a:defRPr sz="3500" b="1" kern="1200">
          <a:ln>
            <a:noFill/>
          </a:ln>
          <a:solidFill>
            <a:schemeClr val="accent6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Tx/>
        <a:buNone/>
        <a:defRPr sz="20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1175" y="274638"/>
            <a:ext cx="920115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175" y="1600201"/>
            <a:ext cx="920115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1175" y="6356351"/>
            <a:ext cx="2385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13ED2D71-20FB-4343-A800-EDA0521C11D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00"/>
              <a:t>08/09/2015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93029" y="6356351"/>
            <a:ext cx="32374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26842" y="6356351"/>
            <a:ext cx="2385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EB11AE3C-A694-45E3-9C79-1F3B7D38CF1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006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0" r:id="rId1"/>
    <p:sldLayoutId id="2147483941" r:id="rId2"/>
    <p:sldLayoutId id="2147483942" r:id="rId3"/>
    <p:sldLayoutId id="2147483943" r:id="rId4"/>
    <p:sldLayoutId id="2147483944" r:id="rId5"/>
    <p:sldLayoutId id="2147483945" r:id="rId6"/>
    <p:sldLayoutId id="2147483946" r:id="rId7"/>
    <p:sldLayoutId id="2147483947" r:id="rId8"/>
    <p:sldLayoutId id="2147483948" r:id="rId9"/>
    <p:sldLayoutId id="2147483949" r:id="rId10"/>
    <p:sldLayoutId id="214748395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microsoft.com/office/2007/relationships/hdphoto" Target="../media/hdphoto2.wdp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Tuesday 28 July 2015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Fortune Green &amp; West Hampstead Area Action Group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8705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44525" y="342900"/>
            <a:ext cx="9201150" cy="668337"/>
          </a:xfrm>
        </p:spPr>
        <p:txBody>
          <a:bodyPr/>
          <a:lstStyle/>
          <a:p>
            <a:r>
              <a:rPr lang="en-GB" dirty="0" smtClean="0"/>
              <a:t>Staff and vehicles (Veolia)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361950" y="1023314"/>
            <a:ext cx="94837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>
                <a:latin typeface="+mj-lt"/>
              </a:rPr>
              <a:t> </a:t>
            </a:r>
            <a:endParaRPr lang="en-GB" sz="2400" dirty="0">
              <a:latin typeface="+mj-lt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465" y="2124143"/>
            <a:ext cx="2152475" cy="1473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9525391"/>
              </p:ext>
            </p:extLst>
          </p:nvPr>
        </p:nvGraphicFramePr>
        <p:xfrm>
          <a:off x="1522398" y="1815040"/>
          <a:ext cx="5175272" cy="356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4813"/>
                <a:gridCol w="3210459"/>
              </a:tblGrid>
              <a:tr h="361211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Refuse: </a:t>
                      </a:r>
                      <a:endParaRPr lang="en-GB" sz="20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- 4  Managers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1211">
                <a:tc>
                  <a:txBody>
                    <a:bodyPr/>
                    <a:lstStyle/>
                    <a:p>
                      <a:pPr algn="l"/>
                      <a:endParaRPr lang="en-GB" sz="20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- 104  Operatives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1211">
                <a:tc>
                  <a:txBody>
                    <a:bodyPr/>
                    <a:lstStyle/>
                    <a:p>
                      <a:pPr algn="l"/>
                      <a:endParaRPr lang="en-GB" sz="20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- 36  Vehicles</a:t>
                      </a:r>
                      <a:endParaRPr lang="en-GB" sz="2000" dirty="0" smtClean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1211">
                <a:tc>
                  <a:txBody>
                    <a:bodyPr/>
                    <a:lstStyle/>
                    <a:p>
                      <a:pPr algn="l"/>
                      <a:r>
                        <a:rPr kumimoji="0" lang="en-GB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Recycling: 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- 3  Managers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1211">
                <a:tc>
                  <a:txBody>
                    <a:bodyPr/>
                    <a:lstStyle/>
                    <a:p>
                      <a:pPr algn="l"/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en-GB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- 73  Operatives 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1211">
                <a:tc>
                  <a:txBody>
                    <a:bodyPr/>
                    <a:lstStyle/>
                    <a:p>
                      <a:pPr algn="l"/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- 30  Vehicles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1211">
                <a:tc>
                  <a:txBody>
                    <a:bodyPr/>
                    <a:lstStyle/>
                    <a:p>
                      <a:pPr algn="l"/>
                      <a:r>
                        <a:rPr kumimoji="0" lang="en-GB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Streets: </a:t>
                      </a:r>
                      <a:endParaRPr lang="en-GB" sz="20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- 8  Managers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1211">
                <a:tc>
                  <a:txBody>
                    <a:bodyPr/>
                    <a:lstStyle/>
                    <a:p>
                      <a:pPr algn="l"/>
                      <a:endParaRPr lang="en-GB" sz="20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- 230  Operatives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1211">
                <a:tc>
                  <a:txBody>
                    <a:bodyPr/>
                    <a:lstStyle/>
                    <a:p>
                      <a:pPr algn="l"/>
                      <a:endParaRPr lang="en-GB" sz="20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- 37  Vehicles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9" name="Picture 4" descr="h:\desktop\Camden images\street cleaning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34783">
                        <a14:foregroundMark x1="18478" y1="21569" x2="18478" y2="21569"/>
                        <a14:foregroundMark x1="6522" y1="74510" x2="6522" y2="74510"/>
                        <a14:foregroundMark x1="11957" y1="64706" x2="11957" y2="64706"/>
                        <a14:foregroundMark x1="19022" y1="29412" x2="19022" y2="29412"/>
                        <a14:foregroundMark x1="30435" y1="22549" x2="30435" y2="225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5784"/>
          <a:stretch/>
        </p:blipFill>
        <p:spPr bwMode="auto">
          <a:xfrm>
            <a:off x="1834165" y="5211020"/>
            <a:ext cx="599663" cy="9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h:\desktop\Camden images\street cleaning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34783">
                        <a14:foregroundMark x1="18478" y1="21569" x2="18478" y2="21569"/>
                        <a14:foregroundMark x1="6522" y1="74510" x2="6522" y2="74510"/>
                        <a14:foregroundMark x1="11957" y1="64706" x2="11957" y2="64706"/>
                        <a14:foregroundMark x1="19022" y1="29412" x2="19022" y2="29412"/>
                        <a14:foregroundMark x1="30435" y1="22549" x2="30435" y2="225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5784"/>
          <a:stretch/>
        </p:blipFill>
        <p:spPr bwMode="auto">
          <a:xfrm>
            <a:off x="1234502" y="5211020"/>
            <a:ext cx="599663" cy="9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h:\desktop\Camden images\street cleaning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34783">
                        <a14:foregroundMark x1="18478" y1="21569" x2="18478" y2="21569"/>
                        <a14:foregroundMark x1="6522" y1="74510" x2="6522" y2="74510"/>
                        <a14:foregroundMark x1="11957" y1="64706" x2="11957" y2="64706"/>
                        <a14:foregroundMark x1="19022" y1="29412" x2="19022" y2="29412"/>
                        <a14:foregroundMark x1="30435" y1="22549" x2="30435" y2="225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5784"/>
          <a:stretch/>
        </p:blipFill>
        <p:spPr bwMode="auto">
          <a:xfrm>
            <a:off x="578925" y="5211020"/>
            <a:ext cx="599663" cy="9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h:\desktop\Camden images\street cleaning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34783">
                        <a14:foregroundMark x1="18478" y1="21569" x2="18478" y2="21569"/>
                        <a14:foregroundMark x1="6522" y1="74510" x2="6522" y2="74510"/>
                        <a14:foregroundMark x1="11957" y1="64706" x2="11957" y2="64706"/>
                        <a14:foregroundMark x1="19022" y1="29412" x2="19022" y2="29412"/>
                        <a14:foregroundMark x1="30435" y1="22549" x2="30435" y2="225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5784"/>
          <a:stretch/>
        </p:blipFill>
        <p:spPr bwMode="auto">
          <a:xfrm>
            <a:off x="0" y="5211020"/>
            <a:ext cx="599663" cy="9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 descr="h:\desktop\Camden images\street cleaning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34783">
                        <a14:foregroundMark x1="18478" y1="21569" x2="18478" y2="21569"/>
                        <a14:foregroundMark x1="6522" y1="74510" x2="6522" y2="74510"/>
                        <a14:foregroundMark x1="11957" y1="64706" x2="11957" y2="64706"/>
                        <a14:foregroundMark x1="19022" y1="29412" x2="19022" y2="29412"/>
                        <a14:foregroundMark x1="30435" y1="22549" x2="30435" y2="225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5784"/>
          <a:stretch/>
        </p:blipFill>
        <p:spPr bwMode="auto">
          <a:xfrm>
            <a:off x="4854056" y="5211020"/>
            <a:ext cx="599663" cy="9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" descr="h:\desktop\Camden images\street cleaning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34783">
                        <a14:foregroundMark x1="18478" y1="21569" x2="18478" y2="21569"/>
                        <a14:foregroundMark x1="6522" y1="74510" x2="6522" y2="74510"/>
                        <a14:foregroundMark x1="11957" y1="64706" x2="11957" y2="64706"/>
                        <a14:foregroundMark x1="19022" y1="29412" x2="19022" y2="29412"/>
                        <a14:foregroundMark x1="30435" y1="22549" x2="30435" y2="225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5784"/>
          <a:stretch/>
        </p:blipFill>
        <p:spPr bwMode="auto">
          <a:xfrm>
            <a:off x="5444749" y="5211020"/>
            <a:ext cx="599663" cy="9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" descr="h:\desktop\Camden images\street cleaning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34783">
                        <a14:foregroundMark x1="18478" y1="21569" x2="18478" y2="21569"/>
                        <a14:foregroundMark x1="6522" y1="74510" x2="6522" y2="74510"/>
                        <a14:foregroundMark x1="11957" y1="64706" x2="11957" y2="64706"/>
                        <a14:foregroundMark x1="19022" y1="29412" x2="19022" y2="29412"/>
                        <a14:foregroundMark x1="30435" y1="22549" x2="30435" y2="225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5784"/>
          <a:stretch/>
        </p:blipFill>
        <p:spPr bwMode="auto">
          <a:xfrm>
            <a:off x="6017542" y="5211020"/>
            <a:ext cx="599663" cy="9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4" descr="h:\desktop\Camden images\street cleaning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34783">
                        <a14:foregroundMark x1="18478" y1="21569" x2="18478" y2="21569"/>
                        <a14:foregroundMark x1="6522" y1="74510" x2="6522" y2="74510"/>
                        <a14:foregroundMark x1="11957" y1="64706" x2="11957" y2="64706"/>
                        <a14:foregroundMark x1="19022" y1="29412" x2="19022" y2="29412"/>
                        <a14:foregroundMark x1="30435" y1="22549" x2="30435" y2="225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5784"/>
          <a:stretch/>
        </p:blipFill>
        <p:spPr bwMode="auto">
          <a:xfrm>
            <a:off x="6642866" y="5211020"/>
            <a:ext cx="599663" cy="9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" descr="h:\desktop\Camden images\street cleaning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34783">
                        <a14:foregroundMark x1="18478" y1="21569" x2="18478" y2="21569"/>
                        <a14:foregroundMark x1="6522" y1="74510" x2="6522" y2="74510"/>
                        <a14:foregroundMark x1="11957" y1="64706" x2="11957" y2="64706"/>
                        <a14:foregroundMark x1="19022" y1="29412" x2="19022" y2="29412"/>
                        <a14:foregroundMark x1="30435" y1="22549" x2="30435" y2="225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5784"/>
          <a:stretch/>
        </p:blipFill>
        <p:spPr bwMode="auto">
          <a:xfrm>
            <a:off x="7217209" y="5211020"/>
            <a:ext cx="599663" cy="9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4" descr="h:\desktop\Camden images\street cleaning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34783">
                        <a14:foregroundMark x1="18478" y1="21569" x2="18478" y2="21569"/>
                        <a14:foregroundMark x1="6522" y1="74510" x2="6522" y2="74510"/>
                        <a14:foregroundMark x1="11957" y1="64706" x2="11957" y2="64706"/>
                        <a14:foregroundMark x1="19022" y1="29412" x2="19022" y2="29412"/>
                        <a14:foregroundMark x1="30435" y1="22549" x2="30435" y2="225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5784"/>
          <a:stretch/>
        </p:blipFill>
        <p:spPr bwMode="auto">
          <a:xfrm>
            <a:off x="7816872" y="5211020"/>
            <a:ext cx="599663" cy="9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" descr="h:\desktop\Camden images\street cleaning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34783">
                        <a14:foregroundMark x1="18478" y1="21569" x2="18478" y2="21569"/>
                        <a14:foregroundMark x1="6522" y1="74510" x2="6522" y2="74510"/>
                        <a14:foregroundMark x1="11957" y1="64706" x2="11957" y2="64706"/>
                        <a14:foregroundMark x1="19022" y1="29412" x2="19022" y2="29412"/>
                        <a14:foregroundMark x1="30435" y1="22549" x2="30435" y2="225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5784"/>
          <a:stretch/>
        </p:blipFill>
        <p:spPr bwMode="auto">
          <a:xfrm>
            <a:off x="8384060" y="5211020"/>
            <a:ext cx="599663" cy="9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" descr="h:\desktop\Camden images\street cleaning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34783">
                        <a14:foregroundMark x1="18478" y1="21569" x2="18478" y2="21569"/>
                        <a14:foregroundMark x1="6522" y1="74510" x2="6522" y2="74510"/>
                        <a14:foregroundMark x1="11957" y1="64706" x2="11957" y2="64706"/>
                        <a14:foregroundMark x1="19022" y1="29412" x2="19022" y2="29412"/>
                        <a14:foregroundMark x1="30435" y1="22549" x2="30435" y2="225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5784"/>
          <a:stretch/>
        </p:blipFill>
        <p:spPr bwMode="auto">
          <a:xfrm>
            <a:off x="9545843" y="5211020"/>
            <a:ext cx="599663" cy="9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" descr="h:\desktop\Camden images\street cleaning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34783">
                        <a14:foregroundMark x1="18478" y1="21569" x2="18478" y2="21569"/>
                        <a14:foregroundMark x1="6522" y1="74510" x2="6522" y2="74510"/>
                        <a14:foregroundMark x1="11957" y1="64706" x2="11957" y2="64706"/>
                        <a14:foregroundMark x1="19022" y1="29412" x2="19022" y2="29412"/>
                        <a14:foregroundMark x1="30435" y1="22549" x2="30435" y2="225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5784"/>
          <a:stretch/>
        </p:blipFill>
        <p:spPr bwMode="auto">
          <a:xfrm>
            <a:off x="8981387" y="5211020"/>
            <a:ext cx="599663" cy="9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" descr="h:\desktop\Camden images\street cleaning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34783">
                        <a14:foregroundMark x1="18478" y1="21569" x2="18478" y2="21569"/>
                        <a14:foregroundMark x1="6522" y1="74510" x2="6522" y2="74510"/>
                        <a14:foregroundMark x1="11957" y1="64706" x2="11957" y2="64706"/>
                        <a14:foregroundMark x1="19022" y1="29412" x2="19022" y2="29412"/>
                        <a14:foregroundMark x1="30435" y1="22549" x2="30435" y2="225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5784"/>
          <a:stretch/>
        </p:blipFill>
        <p:spPr bwMode="auto">
          <a:xfrm>
            <a:off x="4254393" y="5211020"/>
            <a:ext cx="599663" cy="9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08573" y="751117"/>
            <a:ext cx="6491301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400" b="1" dirty="0" smtClean="0">
              <a:latin typeface="+mj-lt"/>
            </a:endParaRPr>
          </a:p>
          <a:p>
            <a:r>
              <a:rPr lang="en-GB" sz="3200" b="1" dirty="0" smtClean="0">
                <a:latin typeface="+mj-lt"/>
              </a:rPr>
              <a:t>Total </a:t>
            </a:r>
            <a:r>
              <a:rPr lang="en-GB" sz="3200" dirty="0" smtClean="0">
                <a:latin typeface="+mj-lt"/>
              </a:rPr>
              <a:t>– 422 staff and 103 vehicles</a:t>
            </a:r>
          </a:p>
          <a:p>
            <a:r>
              <a:rPr lang="en-GB" dirty="0" smtClean="0">
                <a:latin typeface="+mj-lt"/>
              </a:rPr>
              <a:t> </a:t>
            </a:r>
            <a:endParaRPr lang="en-GB" dirty="0">
              <a:latin typeface="+mj-lt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0336" y="3968189"/>
            <a:ext cx="2052734" cy="1061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893" y="5211019"/>
            <a:ext cx="596900" cy="96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793" y="5211020"/>
            <a:ext cx="596900" cy="96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7505" y="5212607"/>
            <a:ext cx="596900" cy="96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0171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7156" y="11856"/>
            <a:ext cx="5160393" cy="165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1668" y="837356"/>
            <a:ext cx="9686712" cy="4446347"/>
          </a:xfrm>
        </p:spPr>
        <p:txBody>
          <a:bodyPr/>
          <a:lstStyle/>
          <a:p>
            <a:endParaRPr lang="en-GB" sz="2100" dirty="0" smtClean="0"/>
          </a:p>
          <a:p>
            <a:r>
              <a:rPr lang="en-GB" sz="2100" dirty="0" smtClean="0"/>
              <a:t>Outcomes </a:t>
            </a:r>
            <a:r>
              <a:rPr lang="en-GB" sz="2100" dirty="0"/>
              <a:t>focussed approach: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100" dirty="0"/>
              <a:t>Managing Camden’s local </a:t>
            </a:r>
            <a:r>
              <a:rPr lang="en-GB" sz="2100" dirty="0" smtClean="0"/>
              <a:t>environment cleanliness to </a:t>
            </a:r>
            <a:r>
              <a:rPr lang="en-GB" sz="2100" dirty="0"/>
              <a:t>an agreed </a:t>
            </a:r>
            <a:r>
              <a:rPr lang="en-GB" sz="2100" dirty="0" smtClean="0"/>
              <a:t>standard;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100" dirty="0" smtClean="0"/>
              <a:t>Maximum recycling and also minimising waste and driving up reuse;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100" dirty="0" smtClean="0"/>
              <a:t>Improving business </a:t>
            </a:r>
            <a:r>
              <a:rPr lang="en-GB" sz="2100" dirty="0"/>
              <a:t>recycling and waste </a:t>
            </a:r>
            <a:r>
              <a:rPr lang="en-GB" sz="2100" dirty="0" smtClean="0"/>
              <a:t>services;</a:t>
            </a:r>
            <a:endParaRPr lang="en-GB" sz="21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100" dirty="0"/>
              <a:t>Increased local employment opportunities and local economic development.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100" dirty="0"/>
              <a:t>Increased use of technology </a:t>
            </a:r>
            <a:r>
              <a:rPr lang="en-GB" sz="2100" dirty="0" smtClean="0"/>
              <a:t>to </a:t>
            </a:r>
            <a:r>
              <a:rPr lang="en-GB" sz="2100" dirty="0"/>
              <a:t>improve customer experience and operational efficiency </a:t>
            </a:r>
            <a:endParaRPr lang="en-GB" sz="21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100" dirty="0" smtClean="0"/>
              <a:t>Improved </a:t>
            </a:r>
            <a:r>
              <a:rPr lang="en-GB" sz="2100" dirty="0"/>
              <a:t>and quicker reporting - ‘Fix My Street’ model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100" dirty="0"/>
              <a:t>Increased community action - incentivise behaviour change / rewards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100" dirty="0"/>
              <a:t>New service models - shared services / </a:t>
            </a:r>
            <a:r>
              <a:rPr lang="en-GB" sz="2100" dirty="0" smtClean="0"/>
              <a:t>in-house</a:t>
            </a:r>
            <a:endParaRPr lang="en-GB" sz="2100" dirty="0"/>
          </a:p>
          <a:p>
            <a:endParaRPr lang="en-GB" sz="2100" dirty="0"/>
          </a:p>
          <a:p>
            <a:r>
              <a:rPr lang="en-GB" sz="2100" dirty="0" smtClean="0"/>
              <a:t>20</a:t>
            </a:r>
            <a:r>
              <a:rPr lang="en-GB" sz="2100" dirty="0"/>
              <a:t>% budget reduction NOT 20% service reduction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11175" y="274638"/>
            <a:ext cx="9201150" cy="731202"/>
          </a:xfrm>
        </p:spPr>
        <p:txBody>
          <a:bodyPr/>
          <a:lstStyle/>
          <a:p>
            <a:r>
              <a:rPr lang="en-GB" dirty="0"/>
              <a:t>Different Model</a:t>
            </a:r>
          </a:p>
        </p:txBody>
      </p:sp>
    </p:spTree>
    <p:extLst>
      <p:ext uri="{BB962C8B-B14F-4D97-AF65-F5344CB8AC3E}">
        <p14:creationId xmlns:p14="http://schemas.microsoft.com/office/powerpoint/2010/main" val="4245195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07386" y="1154972"/>
            <a:ext cx="8820782" cy="4771043"/>
          </a:xfrm>
        </p:spPr>
        <p:txBody>
          <a:bodyPr/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200" dirty="0" smtClean="0">
                <a:solidFill>
                  <a:schemeClr val="tx1"/>
                </a:solidFill>
              </a:rPr>
              <a:t>More </a:t>
            </a:r>
            <a:r>
              <a:rPr lang="en-GB" sz="2200" dirty="0">
                <a:solidFill>
                  <a:schemeClr val="tx1"/>
                </a:solidFill>
              </a:rPr>
              <a:t>enforcement on street cleansing (</a:t>
            </a:r>
            <a:r>
              <a:rPr lang="en-GB" sz="2200" dirty="0" smtClean="0">
                <a:solidFill>
                  <a:schemeClr val="tx1"/>
                </a:solidFill>
              </a:rPr>
              <a:t>proving effective to date)</a:t>
            </a:r>
            <a:endParaRPr lang="en-GB" sz="2200" dirty="0">
              <a:solidFill>
                <a:schemeClr val="tx1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tx1"/>
                </a:solidFill>
              </a:rPr>
              <a:t>W</a:t>
            </a:r>
            <a:r>
              <a:rPr lang="en-GB" sz="2200" dirty="0" smtClean="0">
                <a:solidFill>
                  <a:schemeClr val="tx1"/>
                </a:solidFill>
              </a:rPr>
              <a:t>heelie </a:t>
            </a:r>
            <a:r>
              <a:rPr lang="en-GB" sz="2200" dirty="0">
                <a:solidFill>
                  <a:schemeClr val="tx1"/>
                </a:solidFill>
              </a:rPr>
              <a:t>bins for refuse and no extra side </a:t>
            </a:r>
            <a:r>
              <a:rPr lang="en-GB" sz="2200" dirty="0" smtClean="0">
                <a:solidFill>
                  <a:schemeClr val="tx1"/>
                </a:solidFill>
              </a:rPr>
              <a:t>waste</a:t>
            </a:r>
            <a:endParaRPr lang="en-GB" sz="2200" dirty="0">
              <a:solidFill>
                <a:schemeClr val="tx1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tx1"/>
                </a:solidFill>
              </a:rPr>
              <a:t>Reduced frequency of </a:t>
            </a:r>
            <a:r>
              <a:rPr lang="en-GB" sz="2200" dirty="0" smtClean="0">
                <a:solidFill>
                  <a:schemeClr val="tx1"/>
                </a:solidFill>
              </a:rPr>
              <a:t>collection </a:t>
            </a:r>
            <a:r>
              <a:rPr lang="en-GB" sz="2200" dirty="0">
                <a:solidFill>
                  <a:schemeClr val="tx1"/>
                </a:solidFill>
              </a:rPr>
              <a:t>where appropriate </a:t>
            </a:r>
            <a:r>
              <a:rPr lang="en-GB" sz="2200" dirty="0" smtClean="0">
                <a:solidFill>
                  <a:schemeClr val="tx1"/>
                </a:solidFill>
              </a:rPr>
              <a:t>(</a:t>
            </a:r>
            <a:r>
              <a:rPr lang="en-GB" sz="2200" dirty="0">
                <a:solidFill>
                  <a:schemeClr val="tx1"/>
                </a:solidFill>
              </a:rPr>
              <a:t>~</a:t>
            </a:r>
            <a:r>
              <a:rPr lang="en-GB" sz="2200" dirty="0" smtClean="0">
                <a:solidFill>
                  <a:schemeClr val="tx1"/>
                </a:solidFill>
              </a:rPr>
              <a:t>20</a:t>
            </a:r>
            <a:r>
              <a:rPr lang="en-GB" sz="2200" dirty="0">
                <a:solidFill>
                  <a:schemeClr val="tx1"/>
                </a:solidFill>
              </a:rPr>
              <a:t>% of </a:t>
            </a:r>
            <a:r>
              <a:rPr lang="en-GB" sz="2200" dirty="0" smtClean="0">
                <a:solidFill>
                  <a:schemeClr val="tx1"/>
                </a:solidFill>
              </a:rPr>
              <a:t>total households)</a:t>
            </a:r>
            <a:endParaRPr lang="en-GB" sz="2200" dirty="0">
              <a:solidFill>
                <a:schemeClr val="tx1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200" dirty="0" smtClean="0">
                <a:solidFill>
                  <a:schemeClr val="tx1"/>
                </a:solidFill>
              </a:rPr>
              <a:t>Charged-for garden </a:t>
            </a:r>
            <a:r>
              <a:rPr lang="en-GB" sz="2200" dirty="0">
                <a:solidFill>
                  <a:schemeClr val="tx1"/>
                </a:solidFill>
              </a:rPr>
              <a:t>waste service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200" dirty="0" err="1" smtClean="0">
                <a:solidFill>
                  <a:schemeClr val="tx1"/>
                </a:solidFill>
              </a:rPr>
              <a:t>Incentivisation</a:t>
            </a:r>
            <a:r>
              <a:rPr lang="en-GB" sz="2200" dirty="0">
                <a:solidFill>
                  <a:schemeClr val="tx1"/>
                </a:solidFill>
              </a:rPr>
              <a:t> </a:t>
            </a:r>
            <a:r>
              <a:rPr lang="en-GB" sz="2200" dirty="0" smtClean="0">
                <a:solidFill>
                  <a:schemeClr val="tx1"/>
                </a:solidFill>
              </a:rPr>
              <a:t>– trial project being developed now</a:t>
            </a:r>
            <a:endParaRPr lang="en-GB" sz="2200" dirty="0">
              <a:solidFill>
                <a:schemeClr val="tx1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tx1"/>
                </a:solidFill>
              </a:rPr>
              <a:t>Big push on estates to increase </a:t>
            </a:r>
            <a:r>
              <a:rPr lang="en-GB" sz="2200" dirty="0" smtClean="0">
                <a:solidFill>
                  <a:schemeClr val="tx1"/>
                </a:solidFill>
              </a:rPr>
              <a:t>participation, reduce contamination but also to reduce frequency </a:t>
            </a:r>
            <a:endParaRPr lang="en-GB" sz="2200" dirty="0">
              <a:solidFill>
                <a:schemeClr val="tx1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tx1"/>
                </a:solidFill>
              </a:rPr>
              <a:t>Street cleansing </a:t>
            </a:r>
            <a:r>
              <a:rPr lang="en-GB" sz="2200" dirty="0" smtClean="0">
                <a:solidFill>
                  <a:schemeClr val="tx1"/>
                </a:solidFill>
              </a:rPr>
              <a:t>change </a:t>
            </a:r>
            <a:r>
              <a:rPr lang="en-GB" sz="2200" dirty="0">
                <a:solidFill>
                  <a:schemeClr val="tx1"/>
                </a:solidFill>
              </a:rPr>
              <a:t>from </a:t>
            </a:r>
            <a:r>
              <a:rPr lang="en-GB" sz="2200" dirty="0" smtClean="0">
                <a:solidFill>
                  <a:schemeClr val="tx1"/>
                </a:solidFill>
              </a:rPr>
              <a:t>full </a:t>
            </a:r>
            <a:r>
              <a:rPr lang="en-GB" sz="2200" dirty="0">
                <a:solidFill>
                  <a:schemeClr val="tx1"/>
                </a:solidFill>
              </a:rPr>
              <a:t>sweeps to litter picking, less regular sweeping, and some </a:t>
            </a:r>
            <a:r>
              <a:rPr lang="en-GB" sz="2200" dirty="0" smtClean="0">
                <a:solidFill>
                  <a:schemeClr val="tx1"/>
                </a:solidFill>
              </a:rPr>
              <a:t>mechanisation (trials)</a:t>
            </a:r>
            <a:endParaRPr lang="en-GB" sz="2200" dirty="0">
              <a:solidFill>
                <a:schemeClr val="tx1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tx1"/>
                </a:solidFill>
              </a:rPr>
              <a:t>Collection </a:t>
            </a:r>
            <a:r>
              <a:rPr lang="en-GB" sz="2200" dirty="0" smtClean="0">
                <a:solidFill>
                  <a:schemeClr val="tx1"/>
                </a:solidFill>
              </a:rPr>
              <a:t>from edge of property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200" dirty="0" smtClean="0">
                <a:solidFill>
                  <a:schemeClr val="tx1"/>
                </a:solidFill>
              </a:rPr>
              <a:t>Lobbying to reduce waste (</a:t>
            </a:r>
            <a:r>
              <a:rPr lang="en-GB" sz="2200" smtClean="0">
                <a:solidFill>
                  <a:schemeClr val="tx1"/>
                </a:solidFill>
              </a:rPr>
              <a:t>and maybe more</a:t>
            </a:r>
            <a:r>
              <a:rPr lang="en-GB" sz="2200" dirty="0" smtClean="0">
                <a:solidFill>
                  <a:schemeClr val="tx1"/>
                </a:solidFill>
              </a:rPr>
              <a:t>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GB" sz="2200" dirty="0" smtClean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11175" y="274638"/>
            <a:ext cx="9201150" cy="754062"/>
          </a:xfrm>
        </p:spPr>
        <p:txBody>
          <a:bodyPr/>
          <a:lstStyle/>
          <a:p>
            <a:r>
              <a:rPr lang="en-GB" dirty="0" smtClean="0"/>
              <a:t>Tools for delivery: what works?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7281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8708" y="605642"/>
            <a:ext cx="6315938" cy="464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76945" y="744051"/>
            <a:ext cx="3087585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5400" dirty="0" smtClean="0">
                <a:solidFill>
                  <a:srgbClr val="7030A0"/>
                </a:solidFill>
                <a:latin typeface="+mj-lt"/>
              </a:rPr>
              <a:t>Thank you</a:t>
            </a:r>
            <a:endParaRPr lang="en-GB" sz="5400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4933" y="5063067"/>
            <a:ext cx="5757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+mj-lt"/>
              </a:rPr>
              <a:t>Email: camdenwastechallenge@camden.gov.uk</a:t>
            </a:r>
            <a:endParaRPr lang="en-GB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59995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603470" y="404813"/>
            <a:ext cx="10223500" cy="1415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/>
            <a:r>
              <a:rPr lang="en-GB" sz="4400" b="1" dirty="0" smtClean="0">
                <a:solidFill>
                  <a:srgbClr val="00B050"/>
                </a:solidFill>
              </a:rPr>
              <a:t>Camden’s </a:t>
            </a:r>
            <a:r>
              <a:rPr lang="en-GB" sz="4400" b="1" dirty="0">
                <a:solidFill>
                  <a:srgbClr val="00B050"/>
                </a:solidFill>
              </a:rPr>
              <a:t>f</a:t>
            </a:r>
            <a:r>
              <a:rPr lang="en-GB" sz="4400" b="1" dirty="0" smtClean="0">
                <a:solidFill>
                  <a:srgbClr val="00B050"/>
                </a:solidFill>
              </a:rPr>
              <a:t>uture </a:t>
            </a:r>
            <a:r>
              <a:rPr lang="en-GB" sz="4400" b="1" dirty="0">
                <a:solidFill>
                  <a:srgbClr val="00B050"/>
                </a:solidFill>
              </a:rPr>
              <a:t>l</a:t>
            </a:r>
            <a:r>
              <a:rPr lang="en-GB" sz="4400" b="1" dirty="0" smtClean="0">
                <a:solidFill>
                  <a:srgbClr val="00B050"/>
                </a:solidFill>
              </a:rPr>
              <a:t>ibraries </a:t>
            </a:r>
            <a:r>
              <a:rPr lang="en-GB" sz="4400" b="1" dirty="0">
                <a:solidFill>
                  <a:srgbClr val="00B050"/>
                </a:solidFill>
              </a:rPr>
              <a:t>– </a:t>
            </a:r>
            <a:endParaRPr lang="en-GB" sz="4400" b="1" dirty="0" smtClean="0">
              <a:solidFill>
                <a:srgbClr val="00B050"/>
              </a:solidFill>
            </a:endParaRPr>
          </a:p>
          <a:p>
            <a:pPr defTabSz="914400"/>
            <a:endParaRPr lang="en-GB" dirty="0">
              <a:solidFill>
                <a:prstClr val="black"/>
              </a:solidFill>
            </a:endParaRPr>
          </a:p>
          <a:p>
            <a:pPr defTabSz="914400"/>
            <a:r>
              <a:rPr lang="en-GB" sz="2400" b="1" dirty="0">
                <a:solidFill>
                  <a:prstClr val="white">
                    <a:lumMod val="50000"/>
                  </a:prstClr>
                </a:solidFill>
              </a:rPr>
              <a:t>F</a:t>
            </a:r>
            <a:r>
              <a:rPr lang="en-GB" sz="2400" b="1" dirty="0" smtClean="0">
                <a:solidFill>
                  <a:prstClr val="white">
                    <a:lumMod val="50000"/>
                  </a:prstClr>
                </a:solidFill>
              </a:rPr>
              <a:t>ormal consultation.</a:t>
            </a:r>
            <a:endParaRPr lang="en-GB" sz="2400" b="1" dirty="0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948" y="5796776"/>
            <a:ext cx="2938009" cy="656560"/>
          </a:xfrm>
          <a:prstGeom prst="rect">
            <a:avLst/>
          </a:prstGeom>
        </p:spPr>
      </p:pic>
      <p:pic>
        <p:nvPicPr>
          <p:cNvPr id="1026" name="Picture 2" descr="BL_Event_Woman_with_Laptop_Camden_Pla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6482" y="2204864"/>
            <a:ext cx="4386254" cy="2934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3470" y="5373219"/>
            <a:ext cx="5635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GB" sz="2400" b="1" dirty="0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Area Action Group – July 28th 2015</a:t>
            </a:r>
          </a:p>
        </p:txBody>
      </p:sp>
    </p:spTree>
    <p:extLst>
      <p:ext uri="{BB962C8B-B14F-4D97-AF65-F5344CB8AC3E}">
        <p14:creationId xmlns:p14="http://schemas.microsoft.com/office/powerpoint/2010/main" val="655468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442231" y="260648"/>
            <a:ext cx="10223500" cy="104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/>
            <a:r>
              <a:rPr lang="en-GB" sz="4400" b="1" dirty="0" smtClean="0">
                <a:solidFill>
                  <a:srgbClr val="00B050"/>
                </a:solidFill>
              </a:rPr>
              <a:t>What are we trying to achieve?</a:t>
            </a:r>
          </a:p>
          <a:p>
            <a:pPr defTabSz="9144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1213" y="404666"/>
            <a:ext cx="9942287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endParaRPr lang="en-GB" b="1" i="1" dirty="0" smtClean="0">
              <a:solidFill>
                <a:prstClr val="black"/>
              </a:solidFill>
            </a:endParaRPr>
          </a:p>
          <a:p>
            <a:pPr defTabSz="914400"/>
            <a:endParaRPr lang="en-GB" sz="2400" b="1" i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endParaRPr lang="en-GB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Aim to keep as many libraries open as possible, but recognise that tough choices have to be made and unless libraries change we can’t achieve this.</a:t>
            </a: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endParaRPr lang="en-GB" sz="20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Better meet Camden Plan outcomes through our investment choices for Camden’s public libraries, and achieve £800k savings over 2 </a:t>
            </a:r>
            <a:r>
              <a:rPr lang="en-GB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years</a:t>
            </a: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endParaRPr lang="en-GB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Recognise the fact that how people use libraries is changing,  and we need to change with them to continue to be relevant for future generations</a:t>
            </a: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endParaRPr lang="en-GB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Prioritise investment according to need and impact to retain libraries and library services where they add most value.</a:t>
            </a:r>
          </a:p>
          <a:p>
            <a:pPr defTabSz="914400"/>
            <a:endParaRPr lang="en-GB" sz="20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 with a range of partners such Job Centre Plus, Adult and community, public health to ensure libraries grow as vibrant local community “hubs”</a:t>
            </a:r>
          </a:p>
        </p:txBody>
      </p:sp>
    </p:spTree>
    <p:extLst>
      <p:ext uri="{BB962C8B-B14F-4D97-AF65-F5344CB8AC3E}">
        <p14:creationId xmlns:p14="http://schemas.microsoft.com/office/powerpoint/2010/main" val="2076984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240959" y="64746"/>
            <a:ext cx="10223500" cy="104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/>
            <a:r>
              <a:rPr lang="en-GB" sz="4400" b="1" dirty="0" smtClean="0">
                <a:solidFill>
                  <a:srgbClr val="00B050"/>
                </a:solidFill>
              </a:rPr>
              <a:t>What is our coverage? </a:t>
            </a:r>
          </a:p>
          <a:p>
            <a:pPr defTabSz="914400"/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8" name="Picture 7" descr="C:\Users\camjb086\AppData\Local\Microsoft\Windows\Temporary Internet Files\Content.Outlook\6V4U4LOR\IMD2010 + 1m catchment + additional libs v2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23" y="692696"/>
            <a:ext cx="9321970" cy="504056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361722" y="5502053"/>
            <a:ext cx="893649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endParaRPr lang="en-GB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/>
            <a:r>
              <a:rPr lang="en-GB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99.2</a:t>
            </a:r>
            <a:r>
              <a:rPr lang="en-GB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of </a:t>
            </a:r>
            <a:r>
              <a:rPr lang="en-GB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residents within </a:t>
            </a:r>
            <a:r>
              <a:rPr lang="en-GB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mile catchment of a </a:t>
            </a:r>
            <a:r>
              <a:rPr lang="en-GB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Camden </a:t>
            </a:r>
            <a:r>
              <a:rPr lang="en-GB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library.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0959" y="2796032"/>
            <a:ext cx="23347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endParaRPr lang="en-GB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/>
            <a:endParaRPr lang="en-GB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0472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rgbClr val="00B050"/>
                </a:solidFill>
              </a:rPr>
              <a:t>Current performance and take up</a:t>
            </a:r>
            <a:endParaRPr lang="en-GB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sz="28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highest visits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per 1000 population 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in London (1.8m)</a:t>
            </a:r>
          </a:p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GB" sz="28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highest no. of staff per 1000 pop in London </a:t>
            </a:r>
          </a:p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8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highest book stock per 1000, but only 28</a:t>
            </a:r>
            <a:r>
              <a:rPr lang="en-GB" sz="28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highest no of issues</a:t>
            </a:r>
          </a:p>
          <a:p>
            <a:pPr marL="285750" indent="-285750"/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Take up of library use is good 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across a range of ages and demographic measures</a:t>
            </a:r>
          </a:p>
          <a:p>
            <a:pPr marL="285750" indent="-285750"/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However underrepresentation of BME groups (27% rather than 33% borough pop.) </a:t>
            </a:r>
          </a:p>
          <a:p>
            <a:endParaRPr lang="en-GB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80581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61722" y="260651"/>
            <a:ext cx="102235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/>
            <a:r>
              <a:rPr lang="en-GB" sz="3200" b="1" dirty="0" smtClean="0">
                <a:solidFill>
                  <a:srgbClr val="00B050"/>
                </a:solidFill>
              </a:rPr>
              <a:t>Camden Libraries – Performance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9191223"/>
              </p:ext>
            </p:extLst>
          </p:nvPr>
        </p:nvGraphicFramePr>
        <p:xfrm>
          <a:off x="361724" y="845426"/>
          <a:ext cx="4830535" cy="25454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36054"/>
                <a:gridCol w="1486318"/>
                <a:gridCol w="1486318"/>
                <a:gridCol w="1021845"/>
              </a:tblGrid>
              <a:tr h="4095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Ranking</a:t>
                      </a:r>
                      <a:endParaRPr lang="en-GB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6676" marR="7667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Library </a:t>
                      </a:r>
                      <a:endParaRPr lang="en-GB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6676" marR="7667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 No. of items </a:t>
                      </a:r>
                      <a:r>
                        <a:rPr lang="en-GB" sz="1100" dirty="0" smtClean="0">
                          <a:effectLst/>
                        </a:rPr>
                        <a:t>issued</a:t>
                      </a:r>
                      <a:endParaRPr lang="en-GB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6676" marR="7667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 % of issues </a:t>
                      </a:r>
                      <a:endParaRPr lang="en-GB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6676" marR="76676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1</a:t>
                      </a:r>
                      <a:endParaRPr lang="en-GB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6676" marR="7667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Swiss Cottage</a:t>
                      </a:r>
                      <a:endParaRPr lang="en-GB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6676" marR="7667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                 117,135 </a:t>
                      </a:r>
                      <a:endParaRPr lang="en-GB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6676" marR="7667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27.9%</a:t>
                      </a:r>
                      <a:endParaRPr lang="en-GB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6676" marR="76676" marT="0" marB="0" anchor="b"/>
                </a:tc>
              </a:tr>
              <a:tr h="215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2</a:t>
                      </a:r>
                      <a:endParaRPr lang="en-GB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6676" marR="7667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Kentish Town</a:t>
                      </a:r>
                      <a:endParaRPr lang="en-GB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6676" marR="7667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                    57,317 </a:t>
                      </a:r>
                      <a:endParaRPr lang="en-GB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6676" marR="7667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13.7%</a:t>
                      </a:r>
                      <a:endParaRPr lang="en-GB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6676" marR="76676" marT="0" marB="0" anchor="b"/>
                </a:tc>
              </a:tr>
              <a:tr h="215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3</a:t>
                      </a:r>
                      <a:endParaRPr lang="en-GB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6676" marR="7667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Pancras Square</a:t>
                      </a:r>
                      <a:endParaRPr lang="en-GB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6676" marR="7667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                    45,703 </a:t>
                      </a:r>
                      <a:endParaRPr lang="en-GB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6676" marR="7667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10.9%</a:t>
                      </a:r>
                      <a:endParaRPr lang="en-GB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6676" marR="76676" marT="0" marB="0" anchor="b"/>
                </a:tc>
              </a:tr>
              <a:tr h="215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4</a:t>
                      </a:r>
                      <a:endParaRPr lang="en-GB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6676" marR="7667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Kilburn</a:t>
                      </a:r>
                      <a:endParaRPr lang="en-GB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6676" marR="7667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                    40,835 </a:t>
                      </a:r>
                      <a:endParaRPr lang="en-GB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6676" marR="7667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9.7%</a:t>
                      </a:r>
                      <a:endParaRPr lang="en-GB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6676" marR="76676" marT="0" marB="0" anchor="b"/>
                </a:tc>
              </a:tr>
              <a:tr h="215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5</a:t>
                      </a:r>
                      <a:endParaRPr lang="en-GB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6676" marR="7667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Holborn</a:t>
                      </a:r>
                      <a:endParaRPr lang="en-GB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6676" marR="7667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                    40,631 </a:t>
                      </a:r>
                      <a:endParaRPr lang="en-GB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6676" marR="7667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9.7%</a:t>
                      </a:r>
                      <a:endParaRPr lang="en-GB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6676" marR="76676" marT="0" marB="0" anchor="b"/>
                </a:tc>
              </a:tr>
              <a:tr h="215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6</a:t>
                      </a:r>
                      <a:endParaRPr lang="en-GB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6676" marR="7667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Camden Town</a:t>
                      </a:r>
                      <a:endParaRPr lang="en-GB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6676" marR="7667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                    37,098 </a:t>
                      </a:r>
                      <a:endParaRPr lang="en-GB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6676" marR="7667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8.8%</a:t>
                      </a:r>
                      <a:endParaRPr lang="en-GB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6676" marR="76676" marT="0" marB="0" anchor="b"/>
                </a:tc>
              </a:tr>
              <a:tr h="215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7</a:t>
                      </a:r>
                      <a:endParaRPr lang="en-GB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6676" marR="7667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West Hampstead</a:t>
                      </a:r>
                      <a:endParaRPr lang="en-GB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6676" marR="7667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                    35,230 </a:t>
                      </a:r>
                      <a:endParaRPr lang="en-GB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6676" marR="7667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8.4%</a:t>
                      </a:r>
                      <a:endParaRPr lang="en-GB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6676" marR="76676" marT="0" marB="0" anchor="b"/>
                </a:tc>
              </a:tr>
              <a:tr h="215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8</a:t>
                      </a:r>
                      <a:endParaRPr lang="en-GB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6676" marR="7667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Queens Crescent</a:t>
                      </a:r>
                      <a:endParaRPr lang="en-GB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6676" marR="7667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                    26,897 </a:t>
                      </a:r>
                      <a:endParaRPr lang="en-GB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6676" marR="7667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6.4%</a:t>
                      </a:r>
                      <a:endParaRPr lang="en-GB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6676" marR="76676" marT="0" marB="0" anchor="b"/>
                </a:tc>
              </a:tr>
              <a:tr h="215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9</a:t>
                      </a:r>
                      <a:endParaRPr lang="en-GB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6676" marR="7667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Highgate</a:t>
                      </a:r>
                      <a:endParaRPr lang="en-GB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6676" marR="7667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                    18,989 </a:t>
                      </a:r>
                      <a:endParaRPr lang="en-GB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6676" marR="7667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4.5%</a:t>
                      </a:r>
                      <a:endParaRPr lang="en-GB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6676" marR="76676" marT="0" marB="0" anchor="b"/>
                </a:tc>
              </a:tr>
              <a:tr h="215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100" dirty="0">
                        <a:effectLst/>
                        <a:latin typeface="Calibri"/>
                      </a:endParaRPr>
                    </a:p>
                  </a:txBody>
                  <a:tcPr marL="76676" marR="7667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Total issues </a:t>
                      </a:r>
                      <a:endParaRPr lang="en-GB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6676" marR="7667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                 419,835 </a:t>
                      </a:r>
                      <a:endParaRPr lang="en-GB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6676" marR="7667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100.0%</a:t>
                      </a:r>
                      <a:endParaRPr lang="en-GB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6676" marR="76676" marT="0" marB="0" anchor="b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353278" y="956604"/>
            <a:ext cx="48702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GB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Ranking of Camden’s libraries based on total issues across the service shows that Swiss Cottage  is by far the most used library.</a:t>
            </a:r>
            <a:endParaRPr lang="en-GB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53277" y="2276872"/>
            <a:ext cx="44279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GB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However when ranking is  based on cost per visit, and cost per item issue. Larger libraries such as Swiss Cottage and Holborn are amongst the most expensive</a:t>
            </a:r>
            <a:endParaRPr lang="en-GB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6851590"/>
              </p:ext>
            </p:extLst>
          </p:nvPr>
        </p:nvGraphicFramePr>
        <p:xfrm>
          <a:off x="4709205" y="3861048"/>
          <a:ext cx="3622903" cy="23042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65239"/>
                <a:gridCol w="1558726"/>
                <a:gridCol w="1298938"/>
              </a:tblGrid>
              <a:tr h="2079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Ranking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676" marR="7667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Library 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676" marR="7667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 Cost per visit 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676" marR="76676" marT="0" marB="0" anchor="ctr"/>
                </a:tc>
              </a:tr>
              <a:tr h="2329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1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676" marR="7667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Pancras Square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676" marR="7667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£1.33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676" marR="76676" marT="0" marB="0"/>
                </a:tc>
              </a:tr>
              <a:tr h="2329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1 =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676" marR="7667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Camden Town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676" marR="7667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£1.33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676" marR="76676" marT="0" marB="0"/>
                </a:tc>
              </a:tr>
              <a:tr h="2329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3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676" marR="7667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Kentish Town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676" marR="7667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£1.58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676" marR="76676" marT="0" marB="0"/>
                </a:tc>
              </a:tr>
              <a:tr h="2329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4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676" marR="7667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Kilburn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676" marR="7667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£1.66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676" marR="76676" marT="0" marB="0"/>
                </a:tc>
              </a:tr>
              <a:tr h="2329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5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676" marR="7667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Highgate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676" marR="7667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£1.79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676" marR="76676" marT="0" marB="0"/>
                </a:tc>
              </a:tr>
              <a:tr h="2329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6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676" marR="7667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Queen's Crescent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676" marR="7667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£1.89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676" marR="76676" marT="0" marB="0"/>
                </a:tc>
              </a:tr>
              <a:tr h="2329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7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676" marR="7667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Swiss Cottage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676" marR="7667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£3.05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676" marR="76676" marT="0" marB="0"/>
                </a:tc>
              </a:tr>
              <a:tr h="2329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8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676" marR="7667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Holborn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676" marR="7667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£3.18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676" marR="76676" marT="0" marB="0"/>
                </a:tc>
              </a:tr>
              <a:tr h="2329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9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676" marR="7667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West Hampstead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676" marR="7667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£3.28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676" marR="76676" marT="0" marB="0"/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5763714"/>
              </p:ext>
            </p:extLst>
          </p:nvPr>
        </p:nvGraphicFramePr>
        <p:xfrm>
          <a:off x="361724" y="3861048"/>
          <a:ext cx="4096905" cy="23248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02159"/>
                <a:gridCol w="1367621"/>
                <a:gridCol w="1127125"/>
              </a:tblGrid>
              <a:tr h="4320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Ranking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676" marR="7667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</a:rPr>
                        <a:t>Library</a:t>
                      </a:r>
                      <a:endParaRPr lang="en-GB" sz="12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76676" marR="7667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Cost per issue</a:t>
                      </a:r>
                      <a:endParaRPr lang="en-GB" sz="1200">
                        <a:effectLst/>
                        <a:latin typeface="Arial"/>
                        <a:ea typeface="Calibri"/>
                      </a:endParaRPr>
                    </a:p>
                  </a:txBody>
                  <a:tcPr marL="76676" marR="76676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1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676" marR="7667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Camden Town</a:t>
                      </a:r>
                      <a:endParaRPr lang="en-GB" sz="1200">
                        <a:effectLst/>
                        <a:latin typeface="Arial"/>
                        <a:ea typeface="Calibri"/>
                      </a:endParaRPr>
                    </a:p>
                  </a:txBody>
                  <a:tcPr marL="76676" marR="7667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£5.63</a:t>
                      </a:r>
                      <a:endParaRPr lang="en-GB" sz="12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76676" marR="76676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</a:rPr>
                        <a:t>2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676" marR="7667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Kentish Town</a:t>
                      </a:r>
                      <a:endParaRPr lang="en-GB" sz="1200">
                        <a:effectLst/>
                        <a:latin typeface="Arial"/>
                        <a:ea typeface="Calibri"/>
                      </a:endParaRPr>
                    </a:p>
                  </a:txBody>
                  <a:tcPr marL="76676" marR="7667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£6.06</a:t>
                      </a:r>
                      <a:endParaRPr lang="en-GB" sz="1200">
                        <a:effectLst/>
                        <a:latin typeface="Arial"/>
                        <a:ea typeface="Calibri"/>
                      </a:endParaRPr>
                    </a:p>
                  </a:txBody>
                  <a:tcPr marL="76676" marR="76676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3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676" marR="7667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Highgate</a:t>
                      </a:r>
                      <a:endParaRPr lang="en-GB" sz="1200">
                        <a:effectLst/>
                        <a:latin typeface="Arial"/>
                        <a:ea typeface="Calibri"/>
                      </a:endParaRPr>
                    </a:p>
                  </a:txBody>
                  <a:tcPr marL="76676" marR="7667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£6.75</a:t>
                      </a:r>
                      <a:endParaRPr lang="en-GB" sz="12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76676" marR="76676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4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676" marR="7667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St Pancras</a:t>
                      </a:r>
                      <a:endParaRPr lang="en-GB" sz="1200">
                        <a:effectLst/>
                        <a:latin typeface="Arial"/>
                        <a:ea typeface="Calibri"/>
                      </a:endParaRPr>
                    </a:p>
                  </a:txBody>
                  <a:tcPr marL="76676" marR="7667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£6.82</a:t>
                      </a:r>
                      <a:endParaRPr lang="en-GB" sz="1200">
                        <a:effectLst/>
                        <a:latin typeface="Arial"/>
                        <a:ea typeface="Calibri"/>
                      </a:endParaRPr>
                    </a:p>
                  </a:txBody>
                  <a:tcPr marL="76676" marR="76676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5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676" marR="7667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West Hampstead</a:t>
                      </a:r>
                      <a:endParaRPr lang="en-GB" sz="1200">
                        <a:effectLst/>
                        <a:latin typeface="Arial"/>
                        <a:ea typeface="Calibri"/>
                      </a:endParaRPr>
                    </a:p>
                  </a:txBody>
                  <a:tcPr marL="76676" marR="7667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£8.04</a:t>
                      </a:r>
                      <a:endParaRPr lang="en-GB" sz="1200">
                        <a:effectLst/>
                        <a:latin typeface="Arial"/>
                        <a:ea typeface="Calibri"/>
                      </a:endParaRPr>
                    </a:p>
                  </a:txBody>
                  <a:tcPr marL="76676" marR="76676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6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676" marR="7667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Kilburn</a:t>
                      </a:r>
                      <a:endParaRPr lang="en-GB" sz="1200">
                        <a:effectLst/>
                        <a:latin typeface="Arial"/>
                        <a:ea typeface="Calibri"/>
                      </a:endParaRPr>
                    </a:p>
                  </a:txBody>
                  <a:tcPr marL="76676" marR="7667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£10.28</a:t>
                      </a:r>
                      <a:endParaRPr lang="en-GB" sz="1200">
                        <a:effectLst/>
                        <a:latin typeface="Arial"/>
                        <a:ea typeface="Calibri"/>
                      </a:endParaRPr>
                    </a:p>
                  </a:txBody>
                  <a:tcPr marL="76676" marR="76676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7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676" marR="7667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Swiss Cottage</a:t>
                      </a:r>
                      <a:endParaRPr lang="en-GB" sz="1200">
                        <a:effectLst/>
                        <a:latin typeface="Arial"/>
                        <a:ea typeface="Calibri"/>
                      </a:endParaRPr>
                    </a:p>
                  </a:txBody>
                  <a:tcPr marL="76676" marR="7667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£10.73</a:t>
                      </a:r>
                      <a:endParaRPr lang="en-GB" sz="1200">
                        <a:effectLst/>
                        <a:latin typeface="Arial"/>
                        <a:ea typeface="Calibri"/>
                      </a:endParaRPr>
                    </a:p>
                  </a:txBody>
                  <a:tcPr marL="76676" marR="76676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8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676" marR="7667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Queen's Crescent</a:t>
                      </a:r>
                      <a:endParaRPr lang="en-GB" sz="1200">
                        <a:effectLst/>
                        <a:latin typeface="Arial"/>
                        <a:ea typeface="Calibri"/>
                      </a:endParaRPr>
                    </a:p>
                  </a:txBody>
                  <a:tcPr marL="76676" marR="7667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£10.93</a:t>
                      </a:r>
                      <a:endParaRPr lang="en-GB" sz="1200">
                        <a:effectLst/>
                        <a:latin typeface="Arial"/>
                        <a:ea typeface="Calibri"/>
                      </a:endParaRPr>
                    </a:p>
                  </a:txBody>
                  <a:tcPr marL="76676" marR="76676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9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676" marR="7667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Holborn</a:t>
                      </a:r>
                      <a:endParaRPr lang="en-GB" sz="12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76676" marR="7667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£17.71</a:t>
                      </a:r>
                      <a:endParaRPr lang="en-GB" sz="12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76676" marR="76676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8113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603249" y="91805"/>
            <a:ext cx="102235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/>
            <a:r>
              <a:rPr lang="en-GB" sz="3600" b="1" dirty="0" smtClean="0">
                <a:solidFill>
                  <a:srgbClr val="00B050"/>
                </a:solidFill>
              </a:rPr>
              <a:t>What do we do in libraries? </a:t>
            </a:r>
          </a:p>
          <a:p>
            <a:pPr defTabSz="9144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9759" y="764706"/>
            <a:ext cx="4911046" cy="774058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defTabSz="914400"/>
            <a:r>
              <a:rPr lang="en-GB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Activities for children and young people</a:t>
            </a:r>
          </a:p>
          <a:p>
            <a:pPr defTabSz="914400"/>
            <a:endParaRPr lang="en-GB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‘Baby Bounce’ and ‘Rhyme times’ for under 5’s</a:t>
            </a: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Crafts and arts activities for under 5’s</a:t>
            </a: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 work  and maths development clubs aimed at 5-12 yr olds </a:t>
            </a: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endParaRPr lang="en-GB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/>
            <a:r>
              <a:rPr lang="en-GB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 Activities for customers</a:t>
            </a:r>
          </a:p>
          <a:p>
            <a:pPr defTabSz="914400"/>
            <a:endParaRPr lang="en-GB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Weight Loss blood pressure and NHS checks</a:t>
            </a: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Books on prescription service</a:t>
            </a: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Tai Chi, Zumba and Yoga </a:t>
            </a: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Smoking cessation</a:t>
            </a:r>
          </a:p>
          <a:p>
            <a:pPr defTabSz="914400"/>
            <a:endParaRPr lang="en-GB" sz="14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/>
            <a:r>
              <a:rPr lang="en-GB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Reader development and creative activities</a:t>
            </a:r>
          </a:p>
          <a:p>
            <a:pPr defTabSz="914400"/>
            <a:r>
              <a:rPr lang="en-GB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Reading groups, arts and crafts</a:t>
            </a: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Poetry, music, art exhibitions, knitting and crochet and dance events</a:t>
            </a:r>
          </a:p>
          <a:p>
            <a:pPr defTabSz="914400"/>
            <a:endParaRPr lang="en-GB" sz="14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/>
            <a:r>
              <a:rPr lang="en-GB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Advice and learning  sessions</a:t>
            </a:r>
            <a:r>
              <a:rPr lang="en-GB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GB" sz="1400" b="1" dirty="0">
              <a:solidFill>
                <a:prstClr val="black"/>
              </a:solidFill>
            </a:endParaRP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classes for over 60’s</a:t>
            </a: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‘Tame your device’ advice</a:t>
            </a: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Benefits advice </a:t>
            </a: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Job Zones and CV writing</a:t>
            </a: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Housing options and DHO </a:t>
            </a:r>
            <a:r>
              <a:rPr lang="en-GB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GB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omeswap.</a:t>
            </a: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Cllr. Surgeries</a:t>
            </a:r>
          </a:p>
          <a:p>
            <a:pPr defTabSz="914400"/>
            <a:endParaRPr lang="en-GB" sz="15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endParaRPr lang="en-GB" dirty="0" smtClean="0">
              <a:solidFill>
                <a:prstClr val="black"/>
              </a:solidFill>
            </a:endParaRP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endParaRPr lang="en-GB" dirty="0" smtClean="0">
              <a:solidFill>
                <a:prstClr val="black"/>
              </a:solidFill>
            </a:endParaRPr>
          </a:p>
          <a:p>
            <a:pPr defTabSz="914400"/>
            <a:endParaRPr lang="en-GB" dirty="0" smtClean="0">
              <a:solidFill>
                <a:prstClr val="black"/>
              </a:solidFill>
            </a:endParaRP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endParaRPr lang="en-GB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/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3430" y="6194411"/>
            <a:ext cx="2293937" cy="5126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94804" y="798430"/>
            <a:ext cx="4105956" cy="538609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914400"/>
            <a:r>
              <a:rPr lang="en-GB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External partnership </a:t>
            </a:r>
            <a:r>
              <a:rPr lang="en-GB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delivery</a:t>
            </a:r>
          </a:p>
          <a:p>
            <a:pPr defTabSz="914400"/>
            <a:r>
              <a:rPr lang="en-GB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1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/>
            <a:r>
              <a:rPr lang="en-GB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 activities listed the following activities are delivered by external partners:</a:t>
            </a:r>
          </a:p>
          <a:p>
            <a:pPr defTabSz="914400"/>
            <a:endParaRPr lang="en-GB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support and IT classes for over 60’s</a:t>
            </a:r>
          </a:p>
          <a:p>
            <a:pPr defTabSz="914400"/>
            <a:endParaRPr lang="en-GB" sz="14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Knitting and crochet</a:t>
            </a:r>
          </a:p>
          <a:p>
            <a:pPr defTabSz="914400"/>
            <a:endParaRPr lang="en-GB" sz="14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range of crafts and activities</a:t>
            </a:r>
          </a:p>
          <a:p>
            <a:pPr defTabSz="914400"/>
            <a:endParaRPr lang="en-GB" sz="14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 gallery exhibitions</a:t>
            </a:r>
          </a:p>
          <a:p>
            <a:pPr defTabSz="914400"/>
            <a:endParaRPr lang="en-GB" sz="14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Homework and maths clubs</a:t>
            </a:r>
          </a:p>
          <a:p>
            <a:pPr defTabSz="914400"/>
            <a:endParaRPr lang="en-GB" sz="14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Benefits advice</a:t>
            </a:r>
          </a:p>
          <a:p>
            <a:pPr defTabSz="914400"/>
            <a:endParaRPr lang="en-GB" sz="14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Improving English</a:t>
            </a:r>
          </a:p>
          <a:p>
            <a:pPr defTabSz="914400"/>
            <a:endParaRPr lang="en-GB" sz="14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Smoking Cessation</a:t>
            </a:r>
          </a:p>
          <a:p>
            <a:pPr defTabSz="914400"/>
            <a:endParaRPr lang="en-GB" sz="14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NHS checks </a:t>
            </a:r>
          </a:p>
          <a:p>
            <a:pPr defTabSz="914400"/>
            <a:endParaRPr lang="en-GB" b="1" dirty="0">
              <a:solidFill>
                <a:prstClr val="black"/>
              </a:solidFill>
            </a:endParaRPr>
          </a:p>
          <a:p>
            <a:pPr defTabSz="914400"/>
            <a:endParaRPr lang="en-GB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152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4"/>
          <p:cNvSpPr txBox="1">
            <a:spLocks/>
          </p:cNvSpPr>
          <p:nvPr/>
        </p:nvSpPr>
        <p:spPr>
          <a:xfrm>
            <a:off x="548309" y="964808"/>
            <a:ext cx="7193580" cy="75512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5384586"/>
            <a:ext cx="3556000" cy="0"/>
          </a:xfrm>
          <a:prstGeom prst="line">
            <a:avLst/>
          </a:prstGeom>
          <a:ln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 txBox="1">
            <a:spLocks/>
          </p:cNvSpPr>
          <p:nvPr/>
        </p:nvSpPr>
        <p:spPr>
          <a:xfrm>
            <a:off x="511175" y="274638"/>
            <a:ext cx="9201150" cy="77915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500" b="1" kern="1200">
                <a:ln>
                  <a:noFill/>
                </a:ln>
                <a:solidFill>
                  <a:schemeClr val="accent6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GB" dirty="0" smtClean="0"/>
              <a:t>The Camden Waste Challenge </a:t>
            </a:r>
          </a:p>
          <a:p>
            <a:pPr lvl="0">
              <a:spcBef>
                <a:spcPct val="20000"/>
              </a:spcBef>
            </a:pPr>
            <a:r>
              <a:rPr lang="en-US" sz="2000" b="0" dirty="0" smtClean="0">
                <a:solidFill>
                  <a:srgbClr val="333399"/>
                </a:solidFill>
                <a:ea typeface="+mn-ea"/>
              </a:rPr>
              <a:t>28 July 2015</a:t>
            </a:r>
            <a:endParaRPr lang="en-US" sz="2000" b="0" dirty="0">
              <a:solidFill>
                <a:srgbClr val="333399"/>
              </a:solidFill>
              <a:ea typeface="+mn-ea"/>
            </a:endParaRPr>
          </a:p>
          <a:p>
            <a:endParaRPr lang="en-US" sz="2000" dirty="0">
              <a:solidFill>
                <a:srgbClr val="0033CC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1"/>
          <a:stretch/>
        </p:blipFill>
        <p:spPr bwMode="auto">
          <a:xfrm>
            <a:off x="700645" y="1727809"/>
            <a:ext cx="8397382" cy="315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98" b="5946"/>
          <a:stretch/>
        </p:blipFill>
        <p:spPr bwMode="auto">
          <a:xfrm>
            <a:off x="8658652" y="2481514"/>
            <a:ext cx="1075934" cy="1603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1360" y="4767590"/>
            <a:ext cx="7670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Councillor Meric Apak – Cabinet Member (Sustainability and Environment)</a:t>
            </a:r>
          </a:p>
          <a:p>
            <a:r>
              <a:rPr lang="en-GB" sz="14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Richard Bradbury – Head of Environment Services</a:t>
            </a:r>
            <a:endParaRPr lang="en-GB" sz="1400" b="1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28526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34651" y="26491"/>
            <a:ext cx="10223500" cy="104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/>
            <a:r>
              <a:rPr lang="en-GB" sz="4400" b="1" dirty="0" smtClean="0">
                <a:solidFill>
                  <a:srgbClr val="00B050"/>
                </a:solidFill>
              </a:rPr>
              <a:t>What we are consulting on?</a:t>
            </a:r>
          </a:p>
          <a:p>
            <a:pPr defTabSz="914400"/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948" y="5796776"/>
            <a:ext cx="2938009" cy="6565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9476" y="789132"/>
            <a:ext cx="9459233" cy="47782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400">
              <a:lnSpc>
                <a:spcPct val="115000"/>
              </a:lnSpc>
              <a:spcAft>
                <a:spcPts val="1000"/>
              </a:spcAft>
            </a:pPr>
            <a:endParaRPr lang="en-GB" b="1" dirty="0" smtClean="0">
              <a:solidFill>
                <a:srgbClr val="00B050"/>
              </a:solidFill>
              <a:latin typeface="Arial"/>
              <a:ea typeface="Calibri"/>
              <a:cs typeface="Times New Roman"/>
            </a:endParaRPr>
          </a:p>
          <a:p>
            <a:pPr algn="just" defTabSz="914400">
              <a:lnSpc>
                <a:spcPct val="115000"/>
              </a:lnSpc>
              <a:spcAft>
                <a:spcPts val="1000"/>
              </a:spcAft>
            </a:pPr>
            <a:r>
              <a:rPr lang="en-GB" sz="2000" b="1" dirty="0" smtClean="0">
                <a:solidFill>
                  <a:srgbClr val="00B050"/>
                </a:solidFill>
                <a:latin typeface="Arial"/>
                <a:ea typeface="Calibri"/>
                <a:cs typeface="Times New Roman"/>
              </a:rPr>
              <a:t>Our current offer:</a:t>
            </a:r>
          </a:p>
          <a:p>
            <a:pPr algn="just" defTabSz="914400">
              <a:lnSpc>
                <a:spcPct val="115000"/>
              </a:lnSpc>
              <a:spcAft>
                <a:spcPts val="1000"/>
              </a:spcAft>
            </a:pPr>
            <a:r>
              <a:rPr lang="en-GB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In </a:t>
            </a:r>
            <a:r>
              <a:rPr lang="en-GB" sz="2000" b="1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section one</a:t>
            </a:r>
            <a:r>
              <a:rPr lang="en-GB" sz="20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 </a:t>
            </a:r>
            <a:r>
              <a:rPr lang="en-GB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of </a:t>
            </a:r>
            <a:r>
              <a:rPr lang="en-GB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the </a:t>
            </a:r>
            <a:r>
              <a:rPr lang="en-GB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survey </a:t>
            </a:r>
            <a:r>
              <a:rPr lang="en-GB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asks for information on people's  </a:t>
            </a:r>
            <a:r>
              <a:rPr lang="en-GB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use of Camden Libraries – </a:t>
            </a:r>
            <a:r>
              <a:rPr lang="en-GB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‘what </a:t>
            </a:r>
            <a:r>
              <a:rPr lang="en-GB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you like to use libraries for, what stops you using libraries and </a:t>
            </a:r>
            <a:r>
              <a:rPr lang="en-GB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what you think we should be doing more of’. </a:t>
            </a:r>
          </a:p>
          <a:p>
            <a:pPr algn="just" defTabSz="914400">
              <a:lnSpc>
                <a:spcPct val="115000"/>
              </a:lnSpc>
              <a:spcAft>
                <a:spcPts val="1000"/>
              </a:spcAft>
            </a:pPr>
            <a:r>
              <a:rPr lang="en-GB" sz="2000" b="1" dirty="0">
                <a:solidFill>
                  <a:srgbClr val="00B050"/>
                </a:solidFill>
                <a:latin typeface="Arial"/>
                <a:ea typeface="Calibri"/>
                <a:cs typeface="Times New Roman"/>
              </a:rPr>
              <a:t>How savings could be </a:t>
            </a:r>
            <a:r>
              <a:rPr lang="en-GB" sz="2000" b="1" dirty="0" smtClean="0">
                <a:solidFill>
                  <a:srgbClr val="00B050"/>
                </a:solidFill>
                <a:latin typeface="Arial"/>
                <a:ea typeface="Calibri"/>
                <a:cs typeface="Times New Roman"/>
              </a:rPr>
              <a:t>made:</a:t>
            </a:r>
            <a:endParaRPr lang="en-GB" sz="2000" b="1" dirty="0">
              <a:solidFill>
                <a:srgbClr val="00B050"/>
              </a:solidFill>
              <a:latin typeface="Arial"/>
              <a:ea typeface="Calibri"/>
              <a:cs typeface="Times New Roman"/>
            </a:endParaRPr>
          </a:p>
          <a:p>
            <a:pPr algn="just" defTabSz="914400">
              <a:lnSpc>
                <a:spcPct val="115000"/>
              </a:lnSpc>
              <a:spcAft>
                <a:spcPts val="1000"/>
              </a:spcAft>
            </a:pPr>
            <a:r>
              <a:rPr lang="en-GB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In </a:t>
            </a:r>
            <a:r>
              <a:rPr lang="en-GB" sz="2000" b="1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section two </a:t>
            </a:r>
            <a:r>
              <a:rPr lang="en-GB" b="1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- i</a:t>
            </a:r>
            <a:r>
              <a:rPr lang="en-GB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n this section we </a:t>
            </a:r>
            <a:r>
              <a:rPr lang="en-GB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ask for views </a:t>
            </a:r>
            <a:r>
              <a:rPr lang="en-GB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about the different ways in which the savings </a:t>
            </a:r>
            <a:r>
              <a:rPr lang="en-GB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might </a:t>
            </a:r>
            <a:r>
              <a:rPr lang="en-GB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be </a:t>
            </a:r>
            <a:r>
              <a:rPr lang="en-GB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made based on how people think </a:t>
            </a:r>
            <a:r>
              <a:rPr lang="en-GB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we might prioritise the way we spend our money on Library services. </a:t>
            </a:r>
            <a:endParaRPr lang="en-GB" dirty="0" smtClean="0">
              <a:solidFill>
                <a:srgbClr val="000000"/>
              </a:solidFill>
              <a:latin typeface="Arial"/>
              <a:ea typeface="Calibri"/>
              <a:cs typeface="Times New Roman"/>
            </a:endParaRPr>
          </a:p>
          <a:p>
            <a:pPr algn="just" defTabSz="914400">
              <a:lnSpc>
                <a:spcPct val="115000"/>
              </a:lnSpc>
              <a:spcAft>
                <a:spcPts val="1000"/>
              </a:spcAft>
            </a:pPr>
            <a:r>
              <a:rPr lang="en-GB" sz="2000" b="1" dirty="0">
                <a:solidFill>
                  <a:srgbClr val="00B050"/>
                </a:solidFill>
                <a:latin typeface="Arial"/>
                <a:ea typeface="Calibri"/>
                <a:cs typeface="Times New Roman"/>
              </a:rPr>
              <a:t>About our </a:t>
            </a:r>
            <a:r>
              <a:rPr lang="en-GB" sz="2000" b="1" dirty="0" smtClean="0">
                <a:solidFill>
                  <a:srgbClr val="00B050"/>
                </a:solidFill>
                <a:latin typeface="Arial"/>
                <a:ea typeface="Calibri"/>
                <a:cs typeface="Times New Roman"/>
              </a:rPr>
              <a:t>customers:</a:t>
            </a:r>
            <a:endParaRPr lang="en-GB" sz="2000" b="1" dirty="0">
              <a:solidFill>
                <a:srgbClr val="00B050"/>
              </a:solidFill>
              <a:latin typeface="Arial"/>
              <a:ea typeface="Calibri"/>
              <a:cs typeface="Times New Roman"/>
            </a:endParaRPr>
          </a:p>
          <a:p>
            <a:pPr defTabSz="914400"/>
            <a:r>
              <a:rPr lang="en-GB" dirty="0">
                <a:solidFill>
                  <a:srgbClr val="000000"/>
                </a:solidFill>
                <a:latin typeface="Arial"/>
                <a:ea typeface="Calibri"/>
              </a:rPr>
              <a:t>In </a:t>
            </a:r>
            <a:r>
              <a:rPr lang="en-GB" sz="2000" b="1" dirty="0">
                <a:solidFill>
                  <a:srgbClr val="000000"/>
                </a:solidFill>
                <a:latin typeface="Arial"/>
                <a:ea typeface="Calibri"/>
              </a:rPr>
              <a:t>section three</a:t>
            </a:r>
            <a:r>
              <a:rPr lang="en-GB" sz="2000" dirty="0">
                <a:solidFill>
                  <a:srgbClr val="000000"/>
                </a:solidFill>
                <a:latin typeface="Arial"/>
                <a:ea typeface="Calibri"/>
              </a:rPr>
              <a:t> </a:t>
            </a:r>
            <a:r>
              <a:rPr lang="en-GB" dirty="0">
                <a:solidFill>
                  <a:srgbClr val="000000"/>
                </a:solidFill>
                <a:latin typeface="Arial"/>
                <a:ea typeface="Calibri"/>
              </a:rPr>
              <a:t>we </a:t>
            </a:r>
            <a:r>
              <a:rPr lang="en-GB" dirty="0" smtClean="0">
                <a:solidFill>
                  <a:srgbClr val="000000"/>
                </a:solidFill>
                <a:latin typeface="Arial"/>
                <a:ea typeface="Calibri"/>
              </a:rPr>
              <a:t>ask for more information about respondents so </a:t>
            </a:r>
            <a:r>
              <a:rPr lang="en-GB" dirty="0">
                <a:solidFill>
                  <a:srgbClr val="000000"/>
                </a:solidFill>
                <a:latin typeface="Arial"/>
                <a:ea typeface="Calibri"/>
              </a:rPr>
              <a:t>that we can ensure we have a wide range of responses across the whole community.</a:t>
            </a:r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395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34651" y="26491"/>
            <a:ext cx="10223500" cy="104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/>
            <a:r>
              <a:rPr lang="en-GB" sz="4400" b="1" dirty="0" smtClean="0">
                <a:solidFill>
                  <a:srgbClr val="00B050"/>
                </a:solidFill>
              </a:rPr>
              <a:t>What we are consulting on?</a:t>
            </a:r>
          </a:p>
          <a:p>
            <a:pPr defTabSz="914400"/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5491" y="6066212"/>
            <a:ext cx="2938009" cy="6565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9476" y="789130"/>
            <a:ext cx="945923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defTabSz="914400"/>
            <a:r>
              <a:rPr lang="en-GB" dirty="0" smtClean="0">
                <a:solidFill>
                  <a:prstClr val="black"/>
                </a:solidFill>
              </a:rPr>
              <a:t>The consultation questionnaire talks about the savings that need to be made and our desire to keep all libraries open. However, given </a:t>
            </a:r>
            <a:r>
              <a:rPr lang="en-GB" dirty="0">
                <a:solidFill>
                  <a:prstClr val="black"/>
                </a:solidFill>
              </a:rPr>
              <a:t>the levels of savings which need to be </a:t>
            </a:r>
            <a:r>
              <a:rPr lang="en-GB" dirty="0" smtClean="0">
                <a:solidFill>
                  <a:prstClr val="black"/>
                </a:solidFill>
              </a:rPr>
              <a:t>achieved </a:t>
            </a:r>
            <a:r>
              <a:rPr lang="en-GB" dirty="0">
                <a:solidFill>
                  <a:prstClr val="black"/>
                </a:solidFill>
              </a:rPr>
              <a:t>we </a:t>
            </a:r>
            <a:r>
              <a:rPr lang="en-GB" dirty="0" smtClean="0">
                <a:solidFill>
                  <a:prstClr val="black"/>
                </a:solidFill>
              </a:rPr>
              <a:t>also have </a:t>
            </a:r>
            <a:r>
              <a:rPr lang="en-GB" dirty="0">
                <a:solidFill>
                  <a:prstClr val="black"/>
                </a:solidFill>
              </a:rPr>
              <a:t>to consider whether to close </a:t>
            </a:r>
            <a:r>
              <a:rPr lang="en-GB" dirty="0" smtClean="0">
                <a:solidFill>
                  <a:prstClr val="black"/>
                </a:solidFill>
              </a:rPr>
              <a:t>libraries.  </a:t>
            </a:r>
          </a:p>
          <a:p>
            <a:pPr marL="0" lvl="1" defTabSz="914400"/>
            <a:endParaRPr lang="en-GB" dirty="0">
              <a:solidFill>
                <a:prstClr val="black"/>
              </a:solidFill>
            </a:endParaRPr>
          </a:p>
          <a:p>
            <a:pPr marL="0" lvl="1" defTabSz="914400"/>
            <a:r>
              <a:rPr lang="en-GB" dirty="0" smtClean="0">
                <a:solidFill>
                  <a:prstClr val="black"/>
                </a:solidFill>
              </a:rPr>
              <a:t>We ask about what </a:t>
            </a:r>
            <a:r>
              <a:rPr lang="en-GB" dirty="0">
                <a:solidFill>
                  <a:prstClr val="black"/>
                </a:solidFill>
              </a:rPr>
              <a:t>factors </a:t>
            </a:r>
            <a:r>
              <a:rPr lang="en-GB" dirty="0" smtClean="0">
                <a:solidFill>
                  <a:prstClr val="black"/>
                </a:solidFill>
              </a:rPr>
              <a:t>the council should consider </a:t>
            </a:r>
            <a:r>
              <a:rPr lang="en-GB" dirty="0">
                <a:solidFill>
                  <a:prstClr val="black"/>
                </a:solidFill>
              </a:rPr>
              <a:t>in setting </a:t>
            </a:r>
            <a:r>
              <a:rPr lang="en-GB" dirty="0" smtClean="0">
                <a:solidFill>
                  <a:prstClr val="black"/>
                </a:solidFill>
              </a:rPr>
              <a:t>priorities for investment in reduced opening hours  across our libraries or in the event of closure. </a:t>
            </a:r>
          </a:p>
          <a:p>
            <a:pPr defTabSz="914400"/>
            <a:endParaRPr lang="en-GB" b="1" dirty="0" smtClean="0">
              <a:solidFill>
                <a:prstClr val="black"/>
              </a:solidFill>
            </a:endParaRPr>
          </a:p>
          <a:p>
            <a:pPr defTabSz="914400"/>
            <a:r>
              <a:rPr lang="en-GB" dirty="0" smtClean="0">
                <a:solidFill>
                  <a:prstClr val="black"/>
                </a:solidFill>
              </a:rPr>
              <a:t>In keeping a library open or which libraries we reduce opening hours we ask people to  select the top threes of the following factors to determine this : </a:t>
            </a:r>
            <a:endParaRPr lang="en-GB" b="1" dirty="0" smtClean="0">
              <a:solidFill>
                <a:prstClr val="black"/>
              </a:solidFill>
            </a:endParaRPr>
          </a:p>
          <a:p>
            <a:pPr defTabSz="914400"/>
            <a:endParaRPr lang="en-GB" b="1" dirty="0">
              <a:solidFill>
                <a:prstClr val="black"/>
              </a:solidFill>
            </a:endParaRPr>
          </a:p>
          <a:p>
            <a:pPr marL="742950" lvl="1" indent="-285750" defTabSz="91440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prstClr val="black"/>
                </a:solidFill>
              </a:rPr>
              <a:t>in </a:t>
            </a:r>
            <a:r>
              <a:rPr lang="en-GB" dirty="0">
                <a:solidFill>
                  <a:prstClr val="black"/>
                </a:solidFill>
              </a:rPr>
              <a:t>an area with high levels of </a:t>
            </a:r>
            <a:r>
              <a:rPr lang="en-GB" dirty="0" smtClean="0">
                <a:solidFill>
                  <a:prstClr val="black"/>
                </a:solidFill>
              </a:rPr>
              <a:t>deprivation</a:t>
            </a:r>
            <a:endParaRPr lang="en-GB" dirty="0">
              <a:solidFill>
                <a:prstClr val="black"/>
              </a:solidFill>
            </a:endParaRPr>
          </a:p>
          <a:p>
            <a:pPr marL="742950" lvl="1" indent="-285750" defTabSz="91440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prstClr val="black"/>
                </a:solidFill>
              </a:rPr>
              <a:t>an </a:t>
            </a:r>
            <a:r>
              <a:rPr lang="en-GB" dirty="0">
                <a:solidFill>
                  <a:prstClr val="black"/>
                </a:solidFill>
              </a:rPr>
              <a:t>area where there are no other libraries </a:t>
            </a:r>
            <a:r>
              <a:rPr lang="en-GB" dirty="0" smtClean="0">
                <a:solidFill>
                  <a:prstClr val="black"/>
                </a:solidFill>
              </a:rPr>
              <a:t>nearby</a:t>
            </a:r>
          </a:p>
          <a:p>
            <a:pPr marL="742950" lvl="1" indent="-285750" defTabSz="91440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prstClr val="black"/>
                </a:solidFill>
              </a:rPr>
              <a:t>open </a:t>
            </a:r>
            <a:r>
              <a:rPr lang="en-GB" dirty="0">
                <a:solidFill>
                  <a:prstClr val="black"/>
                </a:solidFill>
              </a:rPr>
              <a:t>a library that receives most </a:t>
            </a:r>
            <a:r>
              <a:rPr lang="en-GB" dirty="0" smtClean="0">
                <a:solidFill>
                  <a:prstClr val="black"/>
                </a:solidFill>
              </a:rPr>
              <a:t>visits</a:t>
            </a:r>
            <a:endParaRPr lang="en-GB" dirty="0">
              <a:solidFill>
                <a:prstClr val="black"/>
              </a:solidFill>
            </a:endParaRPr>
          </a:p>
          <a:p>
            <a:pPr marL="742950" lvl="1" indent="-285750" defTabSz="91440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prstClr val="black"/>
                </a:solidFill>
              </a:rPr>
              <a:t>High  </a:t>
            </a:r>
            <a:r>
              <a:rPr lang="en-GB" dirty="0">
                <a:solidFill>
                  <a:prstClr val="black"/>
                </a:solidFill>
              </a:rPr>
              <a:t>use PCs or </a:t>
            </a:r>
            <a:r>
              <a:rPr lang="en-GB" dirty="0" smtClean="0">
                <a:solidFill>
                  <a:prstClr val="black"/>
                </a:solidFill>
              </a:rPr>
              <a:t>Wi-Fi</a:t>
            </a:r>
          </a:p>
          <a:p>
            <a:pPr marL="742950" lvl="1" indent="-285750" defTabSz="91440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prstClr val="black"/>
                </a:solidFill>
              </a:rPr>
              <a:t>that </a:t>
            </a:r>
            <a:r>
              <a:rPr lang="en-GB" dirty="0">
                <a:solidFill>
                  <a:prstClr val="black"/>
                </a:solidFill>
              </a:rPr>
              <a:t>provides more services than </a:t>
            </a:r>
            <a:r>
              <a:rPr lang="en-GB" dirty="0" smtClean="0">
                <a:solidFill>
                  <a:prstClr val="black"/>
                </a:solidFill>
              </a:rPr>
              <a:t>others</a:t>
            </a:r>
            <a:endParaRPr lang="en-GB" dirty="0">
              <a:solidFill>
                <a:prstClr val="black"/>
              </a:solidFill>
            </a:endParaRPr>
          </a:p>
          <a:p>
            <a:pPr marL="742950" lvl="1" indent="-285750" defTabSz="91440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prstClr val="black"/>
                </a:solidFill>
              </a:rPr>
              <a:t> </a:t>
            </a:r>
            <a:r>
              <a:rPr lang="en-GB" dirty="0">
                <a:solidFill>
                  <a:prstClr val="black"/>
                </a:solidFill>
              </a:rPr>
              <a:t>that provides best value for money (how much the library costs to run compared with how many people </a:t>
            </a:r>
            <a:r>
              <a:rPr lang="en-GB" dirty="0" smtClean="0">
                <a:solidFill>
                  <a:prstClr val="black"/>
                </a:solidFill>
              </a:rPr>
              <a:t>visit)</a:t>
            </a:r>
            <a:endParaRPr lang="en-GB" dirty="0">
              <a:solidFill>
                <a:prstClr val="black"/>
              </a:solidFill>
            </a:endParaRPr>
          </a:p>
          <a:p>
            <a:pPr marL="742950" lvl="1" indent="-285750" defTabSz="91440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prstClr val="black"/>
                </a:solidFill>
              </a:rPr>
              <a:t>high </a:t>
            </a:r>
            <a:r>
              <a:rPr lang="en-GB" dirty="0">
                <a:solidFill>
                  <a:prstClr val="black"/>
                </a:solidFill>
              </a:rPr>
              <a:t>potential to create income from things like hall hire/ café franchises/ renting space </a:t>
            </a:r>
          </a:p>
        </p:txBody>
      </p:sp>
    </p:spTree>
    <p:extLst>
      <p:ext uri="{BB962C8B-B14F-4D97-AF65-F5344CB8AC3E}">
        <p14:creationId xmlns:p14="http://schemas.microsoft.com/office/powerpoint/2010/main" val="3059518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730002" y="125948"/>
            <a:ext cx="10223500" cy="104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/>
            <a:r>
              <a:rPr lang="en-GB" sz="4400" b="1" dirty="0" smtClean="0">
                <a:solidFill>
                  <a:srgbClr val="00B050"/>
                </a:solidFill>
              </a:rPr>
              <a:t>What we are consulting on?</a:t>
            </a:r>
          </a:p>
          <a:p>
            <a:pPr defTabSz="914400"/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5491" y="6196111"/>
            <a:ext cx="2938009" cy="6565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4267" y="135747"/>
            <a:ext cx="94592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defTabSz="914400"/>
            <a:endParaRPr lang="en-GB" dirty="0" smtClean="0">
              <a:solidFill>
                <a:prstClr val="black"/>
              </a:solidFill>
            </a:endParaRPr>
          </a:p>
          <a:p>
            <a:pPr marL="342900" indent="-342900" defTabSz="914400">
              <a:buFontTx/>
              <a:buAutoNum type="arabicPeriod" startAt="2"/>
            </a:pPr>
            <a:endParaRPr lang="en-GB" dirty="0">
              <a:solidFill>
                <a:prstClr val="black"/>
              </a:solidFill>
            </a:endParaRPr>
          </a:p>
          <a:p>
            <a:pPr marL="342900" indent="-342900" defTabSz="914400">
              <a:buFontTx/>
              <a:buAutoNum type="arabicPeriod" startAt="2"/>
            </a:pP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45315" y="793139"/>
            <a:ext cx="8855984" cy="5104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400">
              <a:lnSpc>
                <a:spcPct val="115000"/>
              </a:lnSpc>
              <a:spcAft>
                <a:spcPts val="1000"/>
              </a:spcAft>
            </a:pPr>
            <a:r>
              <a:rPr lang="en-GB" dirty="0" smtClean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The consultation asks for views </a:t>
            </a:r>
            <a:r>
              <a:rPr lang="en-GB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on </a:t>
            </a:r>
            <a:r>
              <a:rPr lang="en-GB" dirty="0" smtClean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how people might </a:t>
            </a:r>
            <a:r>
              <a:rPr lang="en-GB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choose to save £</a:t>
            </a:r>
            <a:r>
              <a:rPr lang="en-GB" dirty="0" smtClean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800k and a ‘menu’ of savings options are given. This is divided into the following themes:</a:t>
            </a:r>
          </a:p>
          <a:p>
            <a:pPr marL="342900" indent="-342900" defTabSz="914400">
              <a:lnSpc>
                <a:spcPct val="115000"/>
              </a:lnSpc>
              <a:buFont typeface="Symbol"/>
              <a:buChar char=""/>
            </a:pPr>
            <a:r>
              <a:rPr lang="en-GB" dirty="0" smtClean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Reducing </a:t>
            </a:r>
            <a:r>
              <a:rPr lang="en-GB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the number of Library </a:t>
            </a:r>
            <a:r>
              <a:rPr lang="en-GB" dirty="0" smtClean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branches – For example</a:t>
            </a:r>
          </a:p>
          <a:p>
            <a:pPr defTabSz="914400">
              <a:lnSpc>
                <a:spcPct val="115000"/>
              </a:lnSpc>
            </a:pPr>
            <a:endParaRPr lang="en-GB" dirty="0">
              <a:solidFill>
                <a:prstClr val="black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defTabSz="914400">
              <a:lnSpc>
                <a:spcPct val="115000"/>
              </a:lnSpc>
            </a:pPr>
            <a:endParaRPr lang="en-GB" dirty="0" smtClean="0">
              <a:solidFill>
                <a:prstClr val="black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defTabSz="914400">
              <a:lnSpc>
                <a:spcPct val="115000"/>
              </a:lnSpc>
            </a:pPr>
            <a:endParaRPr lang="en-GB" dirty="0">
              <a:solidFill>
                <a:prstClr val="black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defTabSz="914400">
              <a:lnSpc>
                <a:spcPct val="115000"/>
              </a:lnSpc>
            </a:pPr>
            <a:endParaRPr lang="en-GB" dirty="0" smtClean="0">
              <a:solidFill>
                <a:prstClr val="black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defTabSz="914400">
              <a:lnSpc>
                <a:spcPct val="115000"/>
              </a:lnSpc>
            </a:pPr>
            <a:endParaRPr lang="en-GB" dirty="0" smtClean="0">
              <a:solidFill>
                <a:prstClr val="black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defTabSz="914400">
              <a:lnSpc>
                <a:spcPct val="115000"/>
              </a:lnSpc>
            </a:pPr>
            <a:endParaRPr lang="en-GB" dirty="0" smtClean="0">
              <a:solidFill>
                <a:prstClr val="black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285750" indent="-285750" defTabSz="9144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Modernising </a:t>
            </a:r>
            <a:r>
              <a:rPr lang="en-GB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way the library service is managed or </a:t>
            </a:r>
            <a:r>
              <a:rPr lang="en-GB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run</a:t>
            </a:r>
          </a:p>
          <a:p>
            <a:pPr marL="285750" indent="-285750" defTabSz="914400">
              <a:lnSpc>
                <a:spcPct val="115000"/>
              </a:lnSpc>
              <a:buFont typeface="Arial" panose="020B0604020202020204" pitchFamily="34" charset="0"/>
              <a:buChar char="•"/>
            </a:pPr>
            <a:endParaRPr lang="en-GB" sz="1600" dirty="0">
              <a:solidFill>
                <a:prstClr val="black"/>
              </a:solidFill>
            </a:endParaRPr>
          </a:p>
          <a:p>
            <a:pPr marL="285750" indent="-285750" defTabSz="914400">
              <a:lnSpc>
                <a:spcPct val="115000"/>
              </a:lnSpc>
              <a:buFont typeface="Arial" panose="020B0604020202020204" pitchFamily="34" charset="0"/>
              <a:buChar char="•"/>
            </a:pPr>
            <a:endParaRPr lang="en-GB" sz="1600" dirty="0" smtClean="0">
              <a:solidFill>
                <a:prstClr val="black"/>
              </a:solidFill>
            </a:endParaRPr>
          </a:p>
          <a:p>
            <a:pPr marL="285750" indent="-285750" defTabSz="914400">
              <a:lnSpc>
                <a:spcPct val="115000"/>
              </a:lnSpc>
              <a:buFont typeface="Arial" panose="020B0604020202020204" pitchFamily="34" charset="0"/>
              <a:buChar char="•"/>
            </a:pPr>
            <a:endParaRPr lang="en-GB" sz="1600" dirty="0">
              <a:solidFill>
                <a:prstClr val="black"/>
              </a:solidFill>
            </a:endParaRPr>
          </a:p>
          <a:p>
            <a:pPr defTabSz="914400">
              <a:lnSpc>
                <a:spcPct val="115000"/>
              </a:lnSpc>
            </a:pPr>
            <a:endParaRPr lang="en-GB" sz="1600" dirty="0" smtClean="0">
              <a:solidFill>
                <a:prstClr val="black"/>
              </a:solidFill>
              <a:ea typeface="Calibri"/>
              <a:cs typeface="Times New Roman"/>
            </a:endParaRPr>
          </a:p>
          <a:p>
            <a:pPr defTabSz="914400">
              <a:lnSpc>
                <a:spcPct val="115000"/>
              </a:lnSpc>
            </a:pPr>
            <a:endParaRPr lang="en-GB" sz="1600" dirty="0" smtClean="0">
              <a:solidFill>
                <a:prstClr val="black"/>
              </a:solidFill>
              <a:ea typeface="Calibri"/>
              <a:cs typeface="Times New Roman"/>
            </a:endParaRPr>
          </a:p>
          <a:p>
            <a:pPr defTabSz="914400">
              <a:lnSpc>
                <a:spcPct val="115000"/>
              </a:lnSpc>
            </a:pPr>
            <a:endParaRPr lang="en-GB" sz="16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8967688"/>
              </p:ext>
            </p:extLst>
          </p:nvPr>
        </p:nvGraphicFramePr>
        <p:xfrm>
          <a:off x="1086304" y="2474616"/>
          <a:ext cx="6440805" cy="1614295"/>
        </p:xfrm>
        <a:graphic>
          <a:graphicData uri="http://schemas.openxmlformats.org/drawingml/2006/table">
            <a:tbl>
              <a:tblPr firstRow="1" firstCol="1" bandRow="1"/>
              <a:tblGrid>
                <a:gridCol w="4931419"/>
                <a:gridCol w="905916"/>
                <a:gridCol w="603470"/>
              </a:tblGrid>
              <a:tr h="4575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Saving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676" marR="766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£amount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676" marR="766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Tick </a:t>
                      </a:r>
                      <a:r>
                        <a:rPr lang="en-GB" sz="1100" b="1" dirty="0">
                          <a:effectLst/>
                          <a:latin typeface="Arial"/>
                          <a:ea typeface="Calibri"/>
                          <a:cs typeface="Arial"/>
                          <a:sym typeface="Wingdings"/>
                        </a:rPr>
                        <a:t>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676" marR="766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Close Swiss Cottage library to save around £500k 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676" marR="766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£500,000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676" marR="7667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676" marR="766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Close Holborn or Pancras Square Library to save around £300k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676" marR="766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£300,000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676" marR="7667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676" marR="766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Close Kentish Town Library or Kilburn Library to save around £200k 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676" marR="766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£200,000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676" marR="7667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676" marR="766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Close West Hampstead, Queens Crescent, or Camden Town to save around £150k 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676" marR="766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£150,000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676" marR="7667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676" marR="766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Close Highgate library to save around £30k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676" marR="766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£30,000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676" marR="7667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676" marR="766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2913400"/>
              </p:ext>
            </p:extLst>
          </p:nvPr>
        </p:nvGraphicFramePr>
        <p:xfrm>
          <a:off x="1086304" y="4581128"/>
          <a:ext cx="6440805" cy="1542287"/>
        </p:xfrm>
        <a:graphic>
          <a:graphicData uri="http://schemas.openxmlformats.org/drawingml/2006/table">
            <a:tbl>
              <a:tblPr firstRow="1" firstCol="1" bandRow="1"/>
              <a:tblGrid>
                <a:gridCol w="4931419"/>
                <a:gridCol w="905916"/>
                <a:gridCol w="603470"/>
              </a:tblGrid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Saving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676" marR="766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£amount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676" marR="766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Tick </a:t>
                      </a:r>
                      <a:r>
                        <a:rPr lang="en-GB" sz="1100" b="1" dirty="0">
                          <a:effectLst/>
                          <a:latin typeface="Arial"/>
                          <a:ea typeface="Calibri"/>
                          <a:cs typeface="Arial"/>
                          <a:sym typeface="Wingdings"/>
                        </a:rPr>
                        <a:t>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676" marR="766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Reduction in Library managers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676" marR="766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£60,000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676" marR="7667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676" marR="766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Outsource service (contract out the running of the service to an external organisation, could be a charitable trust, or an independent provident society) likely to generate some savings on running costs. 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676" marR="766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£200,000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676" marR="7667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676" marR="766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Holborn and Camden Town Libraries refurbished as part of buildings developments, but may reduce in size.  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676" marR="766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£100,000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676" marR="7667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676" marR="766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Reduce stock fund for new books to reflect smarter buying choices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676" marR="766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£150,000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676" marR="7667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676" marR="766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3568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522740" y="548341"/>
            <a:ext cx="10223500" cy="104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/>
            <a:r>
              <a:rPr lang="en-GB" sz="4400" b="1" dirty="0" smtClean="0">
                <a:solidFill>
                  <a:srgbClr val="00B050"/>
                </a:solidFill>
              </a:rPr>
              <a:t>What we are consulting on?</a:t>
            </a:r>
          </a:p>
          <a:p>
            <a:pPr defTabSz="914400"/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2071" y="6053183"/>
            <a:ext cx="2938009" cy="6565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5994" y="789129"/>
            <a:ext cx="94592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defTabSz="914400"/>
            <a:endParaRPr lang="en-GB" dirty="0" smtClean="0">
              <a:solidFill>
                <a:prstClr val="black"/>
              </a:solidFill>
            </a:endParaRPr>
          </a:p>
          <a:p>
            <a:pPr marL="342900" indent="-342900" defTabSz="914400">
              <a:buFontTx/>
              <a:buAutoNum type="arabicPeriod" startAt="2"/>
            </a:pPr>
            <a:endParaRPr lang="en-GB" dirty="0">
              <a:solidFill>
                <a:prstClr val="black"/>
              </a:solidFill>
            </a:endParaRPr>
          </a:p>
          <a:p>
            <a:pPr marL="342900" indent="-342900" defTabSz="914400">
              <a:buFontTx/>
              <a:buAutoNum type="arabicPeriod" startAt="2"/>
            </a:pP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95503" y="1412779"/>
            <a:ext cx="8855984" cy="33260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91440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Use </a:t>
            </a:r>
            <a:r>
              <a:rPr lang="en-GB" dirty="0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of volunteers/ partnerships with community </a:t>
            </a:r>
            <a:r>
              <a:rPr lang="en-GB" dirty="0" smtClean="0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group</a:t>
            </a:r>
          </a:p>
          <a:p>
            <a:pPr marL="285750" indent="-285750" defTabSz="91440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n-GB" sz="1600" dirty="0">
              <a:solidFill>
                <a:prstClr val="black"/>
              </a:solidFill>
              <a:latin typeface="Arial"/>
              <a:ea typeface="Calibri"/>
              <a:cs typeface="Times New Roman"/>
            </a:endParaRPr>
          </a:p>
          <a:p>
            <a:pPr marL="285750" indent="-285750" defTabSz="91440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n-GB" sz="1600" dirty="0" smtClean="0">
              <a:solidFill>
                <a:prstClr val="black"/>
              </a:solidFill>
              <a:latin typeface="Arial"/>
              <a:ea typeface="Calibri"/>
              <a:cs typeface="Times New Roman"/>
            </a:endParaRPr>
          </a:p>
          <a:p>
            <a:pPr marL="285750" indent="-285750" defTabSz="91440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n-GB" sz="1600" dirty="0">
              <a:solidFill>
                <a:prstClr val="black"/>
              </a:solidFill>
              <a:latin typeface="Arial"/>
              <a:ea typeface="Calibri"/>
              <a:cs typeface="Times New Roman"/>
            </a:endParaRPr>
          </a:p>
          <a:p>
            <a:pPr defTabSz="914400">
              <a:lnSpc>
                <a:spcPct val="115000"/>
              </a:lnSpc>
              <a:spcAft>
                <a:spcPts val="1000"/>
              </a:spcAft>
            </a:pPr>
            <a:endParaRPr lang="en-GB" sz="1600" dirty="0" smtClean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342900" indent="-342900" defTabSz="914400">
              <a:lnSpc>
                <a:spcPct val="115000"/>
              </a:lnSpc>
              <a:spcAft>
                <a:spcPts val="1000"/>
              </a:spcAft>
              <a:buFont typeface="Symbol"/>
              <a:buChar char=""/>
            </a:pPr>
            <a:r>
              <a:rPr lang="en-GB" dirty="0" smtClean="0">
                <a:solidFill>
                  <a:prstClr val="black"/>
                </a:solidFill>
                <a:latin typeface="Arial"/>
                <a:ea typeface="Calibri"/>
              </a:rPr>
              <a:t>Change </a:t>
            </a:r>
            <a:r>
              <a:rPr lang="en-GB" dirty="0">
                <a:solidFill>
                  <a:prstClr val="black"/>
                </a:solidFill>
                <a:latin typeface="Arial"/>
                <a:ea typeface="Calibri"/>
              </a:rPr>
              <a:t>in opening </a:t>
            </a:r>
            <a:r>
              <a:rPr lang="en-GB" dirty="0" smtClean="0">
                <a:solidFill>
                  <a:prstClr val="black"/>
                </a:solidFill>
                <a:latin typeface="Arial"/>
                <a:ea typeface="Calibri"/>
              </a:rPr>
              <a:t>hours</a:t>
            </a:r>
          </a:p>
          <a:p>
            <a:pPr marL="342900" indent="-342900" defTabSz="914400">
              <a:lnSpc>
                <a:spcPct val="115000"/>
              </a:lnSpc>
              <a:spcAft>
                <a:spcPts val="1000"/>
              </a:spcAft>
              <a:buFont typeface="Symbol"/>
              <a:buChar char=""/>
            </a:pPr>
            <a:endParaRPr lang="en-GB" sz="1600" dirty="0">
              <a:solidFill>
                <a:prstClr val="black"/>
              </a:solidFill>
              <a:latin typeface="Arial"/>
              <a:ea typeface="Calibri"/>
            </a:endParaRPr>
          </a:p>
          <a:p>
            <a:pPr marL="342900" indent="-342900" defTabSz="914400">
              <a:lnSpc>
                <a:spcPct val="115000"/>
              </a:lnSpc>
              <a:spcAft>
                <a:spcPts val="1000"/>
              </a:spcAft>
              <a:buFont typeface="Symbol"/>
              <a:buChar char=""/>
            </a:pPr>
            <a:endParaRPr lang="en-GB" sz="1600" dirty="0">
              <a:solidFill>
                <a:prstClr val="black"/>
              </a:solidFill>
              <a:latin typeface="Arial"/>
              <a:ea typeface="Calibri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892058" y="303954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5416345"/>
              </p:ext>
            </p:extLst>
          </p:nvPr>
        </p:nvGraphicFramePr>
        <p:xfrm>
          <a:off x="1166813" y="1854636"/>
          <a:ext cx="6440805" cy="1257426"/>
        </p:xfrm>
        <a:graphic>
          <a:graphicData uri="http://schemas.openxmlformats.org/drawingml/2006/table">
            <a:tbl>
              <a:tblPr firstRow="1" firstCol="1" bandRow="1"/>
              <a:tblGrid>
                <a:gridCol w="4931419"/>
                <a:gridCol w="905916"/>
                <a:gridCol w="603470"/>
              </a:tblGrid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Saving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676" marR="766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£amount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676" marR="766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Tick </a:t>
                      </a:r>
                      <a:r>
                        <a:rPr lang="en-GB" sz="1100" b="1" dirty="0">
                          <a:effectLst/>
                          <a:latin typeface="Arial"/>
                          <a:ea typeface="Calibri"/>
                          <a:cs typeface="Arial"/>
                          <a:sym typeface="Wingdings"/>
                        </a:rPr>
                        <a:t>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676" marR="766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Home Library service to be staffed wholly or partly by volunteers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676" marR="766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£80,000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676" marR="7667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676" marR="766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18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Self Service model - keep library opening hours but significantly reduce library staff (remove enquiry desk and increase self-service with less staff support for activities). Aim to bring in volunteers and other organisations to deliver complementary services from library spaces. 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676" marR="766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£500,000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676" marR="7667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676" marR="766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1965129"/>
              </p:ext>
            </p:extLst>
          </p:nvPr>
        </p:nvGraphicFramePr>
        <p:xfrm>
          <a:off x="1166813" y="4004410"/>
          <a:ext cx="6440805" cy="1349501"/>
        </p:xfrm>
        <a:graphic>
          <a:graphicData uri="http://schemas.openxmlformats.org/drawingml/2006/table">
            <a:tbl>
              <a:tblPr firstRow="1" firstCol="1" bandRow="1"/>
              <a:tblGrid>
                <a:gridCol w="4931419"/>
                <a:gridCol w="905916"/>
                <a:gridCol w="603470"/>
              </a:tblGrid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Saving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676" marR="766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£amount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676" marR="766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Tick </a:t>
                      </a:r>
                      <a:r>
                        <a:rPr lang="en-GB" sz="1100" b="1" dirty="0">
                          <a:effectLst/>
                          <a:latin typeface="Arial"/>
                          <a:ea typeface="Calibri"/>
                          <a:cs typeface="Arial"/>
                          <a:sym typeface="Wingdings"/>
                        </a:rPr>
                        <a:t>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676" marR="766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Reduce all opening hours by 10% to save staff and other costs (excluding Highgate library as already part time and heavily supported by volunteers)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676" marR="766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£200,000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676" marR="7667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676" marR="766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Reduce all opening hours by 15% to save staff and other costs (excluding Highgate library as already part time and heavily supported by volunteers)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676" marR="766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£300,000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676" marR="7667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676" marR="766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Reduce all opening hours by 25% to save staff and other costs (excluding Highgate library as already part time and heavily supported by volunteers)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676" marR="766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£500,000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676" marR="7667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676" marR="766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597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213" y="274638"/>
            <a:ext cx="9822091" cy="1143000"/>
          </a:xfrm>
        </p:spPr>
        <p:txBody>
          <a:bodyPr>
            <a:noAutofit/>
          </a:bodyPr>
          <a:lstStyle/>
          <a:p>
            <a:r>
              <a:rPr lang="en-GB" sz="3600" b="1" dirty="0">
                <a:solidFill>
                  <a:srgbClr val="00B050"/>
                </a:solidFill>
                <a:latin typeface="Arial" charset="0"/>
                <a:ea typeface="+mn-ea"/>
                <a:cs typeface="+mn-cs"/>
              </a:rPr>
              <a:t>Opportunities and Options – West Hampstead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dirty="0" smtClean="0"/>
              <a:t>The consultation will help determine how we shape our library strategy for the future. Depending on responses ways of making the savings could be:</a:t>
            </a:r>
          </a:p>
          <a:p>
            <a:r>
              <a:rPr lang="en-GB" dirty="0" smtClean="0"/>
              <a:t>A change in opening hours</a:t>
            </a:r>
          </a:p>
          <a:p>
            <a:r>
              <a:rPr lang="en-GB" dirty="0" smtClean="0"/>
              <a:t>Greater self-service</a:t>
            </a:r>
          </a:p>
          <a:p>
            <a:r>
              <a:rPr lang="en-GB" dirty="0" smtClean="0"/>
              <a:t>Use of volunteers to support delivery of service</a:t>
            </a:r>
          </a:p>
          <a:p>
            <a:r>
              <a:rPr lang="en-GB" dirty="0" smtClean="0"/>
              <a:t>Review of the space occupied by the library, and whether this can be shared with another group/ organisation</a:t>
            </a:r>
          </a:p>
          <a:p>
            <a:r>
              <a:rPr lang="en-GB" dirty="0" smtClean="0"/>
              <a:t>A reduction in building costs, through sharing space with another organisation or looking to provide the library service elsewhere in West Hampstead.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66239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252226" y="11269"/>
            <a:ext cx="10223500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/>
            <a:r>
              <a:rPr lang="en-GB" sz="2800" b="1" dirty="0" smtClean="0">
                <a:solidFill>
                  <a:srgbClr val="00B050"/>
                </a:solidFill>
              </a:rPr>
              <a:t>Camden’s </a:t>
            </a:r>
            <a:r>
              <a:rPr lang="en-GB" sz="2800" b="1" dirty="0">
                <a:solidFill>
                  <a:srgbClr val="00B050"/>
                </a:solidFill>
              </a:rPr>
              <a:t>f</a:t>
            </a:r>
            <a:r>
              <a:rPr lang="en-GB" sz="2800" b="1" dirty="0" smtClean="0">
                <a:solidFill>
                  <a:srgbClr val="00B050"/>
                </a:solidFill>
              </a:rPr>
              <a:t>uture </a:t>
            </a:r>
            <a:r>
              <a:rPr lang="en-GB" sz="2800" b="1" dirty="0">
                <a:solidFill>
                  <a:srgbClr val="00B050"/>
                </a:solidFill>
              </a:rPr>
              <a:t>Libraries </a:t>
            </a:r>
            <a:r>
              <a:rPr lang="en-GB" sz="2800" b="1" dirty="0" smtClean="0">
                <a:solidFill>
                  <a:srgbClr val="00B050"/>
                </a:solidFill>
              </a:rPr>
              <a:t>consultation timelines– </a:t>
            </a:r>
          </a:p>
          <a:p>
            <a:pPr defTabSz="914400"/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948" y="5796776"/>
            <a:ext cx="2938009" cy="656560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6079605"/>
              </p:ext>
            </p:extLst>
          </p:nvPr>
        </p:nvGraphicFramePr>
        <p:xfrm>
          <a:off x="517422" y="658379"/>
          <a:ext cx="9298214" cy="5138399"/>
        </p:xfrm>
        <a:graphic>
          <a:graphicData uri="http://schemas.openxmlformats.org/drawingml/2006/table">
            <a:tbl>
              <a:tblPr firstRow="1" firstCol="1" bandRow="1"/>
              <a:tblGrid>
                <a:gridCol w="1132444"/>
                <a:gridCol w="1449161"/>
                <a:gridCol w="2010540"/>
                <a:gridCol w="4706069"/>
              </a:tblGrid>
              <a:tr h="42384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Date</a:t>
                      </a:r>
                      <a:endParaRPr lang="en-GB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088" marR="310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Action</a:t>
                      </a:r>
                      <a:endParaRPr lang="en-GB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088" marR="310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Forum</a:t>
                      </a:r>
                      <a:endParaRPr lang="en-GB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088" marR="310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Outcome / aim</a:t>
                      </a:r>
                      <a:endParaRPr lang="en-GB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088" marR="310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17863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July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 - Oct </a:t>
                      </a: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2015</a:t>
                      </a:r>
                      <a:endParaRPr lang="en-GB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088" marR="310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Launch formal consultation</a:t>
                      </a:r>
                      <a:endParaRPr lang="en-GB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088" marR="310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Libraries</a:t>
                      </a: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, </a:t>
                      </a:r>
                      <a:r>
                        <a:rPr lang="en-GB" sz="14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paper and online</a:t>
                      </a: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, </a:t>
                      </a:r>
                      <a:r>
                        <a:rPr lang="en-GB" sz="14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targeted outreach</a:t>
                      </a:r>
                      <a:endParaRPr lang="en-GB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088" marR="310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Obtain residents views of changes to library services</a:t>
                      </a:r>
                      <a:endParaRPr lang="en-GB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Meet statutory duties for consultation </a:t>
                      </a:r>
                      <a:endParaRPr lang="en-GB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Engage in conversation with the community, and local groups  </a:t>
                      </a:r>
                      <a:endParaRPr lang="en-GB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088" marR="310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291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Oct </a:t>
                      </a: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2015</a:t>
                      </a:r>
                      <a:endParaRPr lang="en-GB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088" marR="310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Analysis and review </a:t>
                      </a:r>
                      <a:endParaRPr lang="en-GB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088" marR="310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Consultation closed</a:t>
                      </a:r>
                      <a:endParaRPr lang="en-GB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088" marR="310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To collate responses</a:t>
                      </a:r>
                      <a:endParaRPr lang="en-GB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Assess cumulative impacts</a:t>
                      </a:r>
                      <a:endParaRPr lang="en-GB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Cost and assess ways forward that take into account consultation responses </a:t>
                      </a:r>
                      <a:endParaRPr lang="en-GB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088" marR="310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7863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Oct/ Nov </a:t>
                      </a: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2015</a:t>
                      </a:r>
                      <a:endParaRPr lang="en-GB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088" marR="310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Cost and evaluate possible options </a:t>
                      </a:r>
                      <a:endParaRPr lang="en-GB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088" marR="310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Analyse responses</a:t>
                      </a:r>
                      <a:endParaRPr lang="en-GB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088" marR="310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Cost and assess ways forward that take into account consultation responses</a:t>
                      </a:r>
                      <a:endParaRPr lang="en-GB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Engage third parties in conversations (for example community groups, possible stakeholders), if appropriate. </a:t>
                      </a:r>
                      <a:endParaRPr lang="en-GB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088" marR="310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718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Nov </a:t>
                      </a: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2015</a:t>
                      </a:r>
                      <a:endParaRPr lang="en-GB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088" marR="310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Preparing draft new library strategy </a:t>
                      </a:r>
                      <a:endParaRPr lang="en-GB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088" marR="310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Analyse</a:t>
                      </a:r>
                      <a:r>
                        <a:rPr lang="en-GB" sz="1400" baseline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 responses</a:t>
                      </a:r>
                      <a:endParaRPr lang="en-GB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088" marR="310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Discuss and agree strategy</a:t>
                      </a:r>
                      <a:endParaRPr lang="en-GB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 </a:t>
                      </a:r>
                      <a:endParaRPr lang="en-GB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088" marR="310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718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Dec 2015</a:t>
                      </a:r>
                      <a:endParaRPr lang="en-GB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088" marR="310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Preparing draft new library strategy</a:t>
                      </a:r>
                      <a:endParaRPr lang="en-GB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088" marR="310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Cabinet decision </a:t>
                      </a:r>
                      <a:endParaRPr lang="en-GB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088" marR="310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Discuss and agree strategy</a:t>
                      </a:r>
                      <a:endParaRPr lang="en-GB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Plan implantation, including actions to take place from April 1 2016</a:t>
                      </a:r>
                      <a:endParaRPr lang="en-GB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088" marR="310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4908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7200" dirty="0" smtClean="0"/>
              <a:t>Questions?</a:t>
            </a:r>
            <a:endParaRPr lang="en-GB" sz="7200" dirty="0"/>
          </a:p>
        </p:txBody>
      </p:sp>
    </p:spTree>
    <p:extLst>
      <p:ext uri="{BB962C8B-B14F-4D97-AF65-F5344CB8AC3E}">
        <p14:creationId xmlns:p14="http://schemas.microsoft.com/office/powerpoint/2010/main" val="9068462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Any other business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Fortune Green &amp; West Hampstead Area Action Group</a:t>
            </a:r>
          </a:p>
        </p:txBody>
      </p:sp>
    </p:spTree>
    <p:extLst>
      <p:ext uri="{BB962C8B-B14F-4D97-AF65-F5344CB8AC3E}">
        <p14:creationId xmlns:p14="http://schemas.microsoft.com/office/powerpoint/2010/main" val="283160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450218" y="1358292"/>
            <a:ext cx="8820782" cy="17526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</a:rPr>
              <a:t>Safe and attractive Camden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</a:rPr>
              <a:t>Green Camden - </a:t>
            </a:r>
            <a:r>
              <a:rPr lang="en-GB" sz="2400" dirty="0" smtClean="0">
                <a:solidFill>
                  <a:schemeClr val="tx1"/>
                </a:solidFill>
              </a:rPr>
              <a:t>radical steps </a:t>
            </a:r>
            <a:r>
              <a:rPr lang="en-GB" sz="2400" dirty="0">
                <a:solidFill>
                  <a:schemeClr val="tx1"/>
                </a:solidFill>
              </a:rPr>
              <a:t>to maximise recycling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</a:rPr>
              <a:t>Clean streets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tx1"/>
                </a:solidFill>
              </a:rPr>
              <a:t>Better, information, engagement and </a:t>
            </a:r>
            <a:r>
              <a:rPr lang="en-GB" sz="2400" dirty="0">
                <a:solidFill>
                  <a:schemeClr val="tx1"/>
                </a:solidFill>
              </a:rPr>
              <a:t>reporting for residents and </a:t>
            </a:r>
            <a:r>
              <a:rPr lang="en-GB" sz="2400" dirty="0" smtClean="0">
                <a:solidFill>
                  <a:schemeClr val="tx1"/>
                </a:solidFill>
              </a:rPr>
              <a:t>businesses</a:t>
            </a:r>
            <a:endParaRPr lang="en-GB" sz="24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tx1"/>
                </a:solidFill>
              </a:rPr>
              <a:t>An </a:t>
            </a:r>
            <a:r>
              <a:rPr lang="en-GB" sz="2400" dirty="0">
                <a:solidFill>
                  <a:schemeClr val="tx1"/>
                </a:solidFill>
              </a:rPr>
              <a:t>efficient commercial offer that contributes to a clean borough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</a:rPr>
              <a:t>Saving money - but reducing spend is not necessarily reducing service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are we trying to achieve?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398" y="4750299"/>
            <a:ext cx="4468813" cy="1417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3457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11175" y="1125190"/>
            <a:ext cx="4250830" cy="4824348"/>
          </a:xfrm>
        </p:spPr>
        <p:txBody>
          <a:bodyPr/>
          <a:lstStyle/>
          <a:p>
            <a:r>
              <a:rPr lang="en-GB" dirty="0" smtClean="0"/>
              <a:t>Number of residents		</a:t>
            </a:r>
          </a:p>
          <a:p>
            <a:r>
              <a:rPr lang="en-GB" dirty="0" smtClean="0"/>
              <a:t>	</a:t>
            </a:r>
            <a:endParaRPr lang="en-GB" dirty="0"/>
          </a:p>
          <a:p>
            <a:r>
              <a:rPr lang="en-GB" dirty="0" smtClean="0"/>
              <a:t>Number of households	</a:t>
            </a:r>
          </a:p>
          <a:p>
            <a:r>
              <a:rPr lang="en-GB" dirty="0" smtClean="0"/>
              <a:t>	</a:t>
            </a:r>
            <a:endParaRPr lang="en-GB" dirty="0"/>
          </a:p>
          <a:p>
            <a:r>
              <a:rPr lang="en-GB" dirty="0" smtClean="0"/>
              <a:t>Percentage of residents in flats	</a:t>
            </a:r>
          </a:p>
          <a:p>
            <a:r>
              <a:rPr lang="en-GB" dirty="0" smtClean="0"/>
              <a:t>	</a:t>
            </a:r>
            <a:endParaRPr lang="en-GB" dirty="0"/>
          </a:p>
          <a:p>
            <a:r>
              <a:rPr lang="en-GB" dirty="0" smtClean="0"/>
              <a:t>Total household reuse, recycling and composting collected</a:t>
            </a:r>
          </a:p>
          <a:p>
            <a:r>
              <a:rPr lang="en-GB" dirty="0" smtClean="0"/>
              <a:t>	</a:t>
            </a:r>
            <a:endParaRPr lang="en-GB" dirty="0"/>
          </a:p>
          <a:p>
            <a:r>
              <a:rPr lang="en-GB" dirty="0" smtClean="0"/>
              <a:t>Total household </a:t>
            </a:r>
            <a:r>
              <a:rPr lang="en-GB" dirty="0"/>
              <a:t>waste </a:t>
            </a:r>
            <a:r>
              <a:rPr lang="en-GB" dirty="0" smtClean="0"/>
              <a:t>collected 	</a:t>
            </a:r>
          </a:p>
          <a:p>
            <a:endParaRPr lang="en-GB" dirty="0" smtClean="0"/>
          </a:p>
          <a:p>
            <a:r>
              <a:rPr lang="en-GB" dirty="0" smtClean="0"/>
              <a:t>Total street </a:t>
            </a:r>
            <a:r>
              <a:rPr lang="en-GB" dirty="0"/>
              <a:t>sweepings collected </a:t>
            </a:r>
            <a:r>
              <a:rPr lang="en-GB" dirty="0" smtClean="0"/>
              <a:t>		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75550" y="274638"/>
            <a:ext cx="9201150" cy="699139"/>
          </a:xfrm>
        </p:spPr>
        <p:txBody>
          <a:bodyPr/>
          <a:lstStyle/>
          <a:p>
            <a:r>
              <a:rPr lang="en-GB" dirty="0" smtClean="0"/>
              <a:t>Our Borough in 2013/14</a:t>
            </a:r>
            <a:endParaRPr lang="en-GB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5118262" y="1021277"/>
            <a:ext cx="4738257" cy="449781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b="1" dirty="0" smtClean="0">
                <a:solidFill>
                  <a:srgbClr val="00B050"/>
                </a:solidFill>
              </a:rPr>
              <a:t>230,000  and rising</a:t>
            </a:r>
          </a:p>
          <a:p>
            <a:endParaRPr lang="en-GB" sz="1800" b="1" dirty="0">
              <a:solidFill>
                <a:srgbClr val="00B050"/>
              </a:solidFill>
            </a:endParaRPr>
          </a:p>
          <a:p>
            <a:r>
              <a:rPr lang="en-GB" sz="2400" b="1" dirty="0" smtClean="0">
                <a:solidFill>
                  <a:srgbClr val="00B050"/>
                </a:solidFill>
              </a:rPr>
              <a:t>105,000</a:t>
            </a:r>
          </a:p>
          <a:p>
            <a:endParaRPr lang="en-GB" dirty="0" smtClean="0">
              <a:solidFill>
                <a:srgbClr val="00B050"/>
              </a:solidFill>
            </a:endParaRPr>
          </a:p>
          <a:p>
            <a:r>
              <a:rPr lang="en-GB" sz="2400" b="1" dirty="0" smtClean="0">
                <a:solidFill>
                  <a:srgbClr val="00B050"/>
                </a:solidFill>
              </a:rPr>
              <a:t>85%</a:t>
            </a:r>
          </a:p>
          <a:p>
            <a:endParaRPr lang="en-GB" dirty="0">
              <a:solidFill>
                <a:srgbClr val="00B050"/>
              </a:solidFill>
            </a:endParaRPr>
          </a:p>
          <a:p>
            <a:r>
              <a:rPr lang="en-GB" sz="2400" b="1" dirty="0" smtClean="0">
                <a:solidFill>
                  <a:srgbClr val="00B050"/>
                </a:solidFill>
              </a:rPr>
              <a:t>21,327 tonnes (1,777 buses)</a:t>
            </a:r>
          </a:p>
          <a:p>
            <a:r>
              <a:rPr lang="en-GB" dirty="0" smtClean="0">
                <a:solidFill>
                  <a:srgbClr val="00B050"/>
                </a:solidFill>
              </a:rPr>
              <a:t> </a:t>
            </a:r>
          </a:p>
          <a:p>
            <a:r>
              <a:rPr lang="en-GB" sz="2400" b="1" dirty="0" smtClean="0">
                <a:solidFill>
                  <a:srgbClr val="00B050"/>
                </a:solidFill>
              </a:rPr>
              <a:t>44,403 tonnes (3,700 buses)</a:t>
            </a:r>
          </a:p>
          <a:p>
            <a:endParaRPr lang="en-GB" dirty="0" smtClean="0">
              <a:solidFill>
                <a:srgbClr val="00B050"/>
              </a:solidFill>
            </a:endParaRPr>
          </a:p>
          <a:p>
            <a:r>
              <a:rPr lang="en-GB" sz="2400" b="1" dirty="0" smtClean="0">
                <a:solidFill>
                  <a:srgbClr val="00B050"/>
                </a:solidFill>
              </a:rPr>
              <a:t>4,486 tonnes (373 buses)</a:t>
            </a:r>
          </a:p>
          <a:p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0"/>
            <a:ext cx="3809300" cy="868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6075" y="4983539"/>
            <a:ext cx="609693" cy="472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7025" y="4171950"/>
            <a:ext cx="609600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2737" y="3346383"/>
            <a:ext cx="609600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9216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1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7212" y="37990"/>
            <a:ext cx="1555939" cy="3251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4432" y="2269649"/>
            <a:ext cx="1784722" cy="96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11175" y="274638"/>
            <a:ext cx="9201150" cy="706437"/>
          </a:xfrm>
        </p:spPr>
        <p:txBody>
          <a:bodyPr/>
          <a:lstStyle/>
          <a:p>
            <a:r>
              <a:rPr lang="en-GB" dirty="0" smtClean="0"/>
              <a:t>Your borough wide waste services 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612239" y="850450"/>
            <a:ext cx="869632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+mj-lt"/>
              </a:rPr>
              <a:t>Weekly waste collection 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+mj-lt"/>
              </a:rPr>
              <a:t>Weekly recycling collection 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+mj-lt"/>
              </a:rPr>
              <a:t>Weekly food and garden waste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+mj-lt"/>
              </a:rPr>
              <a:t>‘On request’ white goods and bulky waste collection service  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+mj-lt"/>
              </a:rPr>
              <a:t>Street cleaning services at least weekly 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+mj-lt"/>
              </a:rPr>
              <a:t>Business waste and recycling service on request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+mj-lt"/>
              </a:rPr>
              <a:t>Seasonal services such as gritting, Christmas trees, leafing </a:t>
            </a:r>
            <a:endParaRPr lang="en-GB" dirty="0" smtClean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65976" y="2497604"/>
            <a:ext cx="229767" cy="5331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0722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Where does our waste and recycling go?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696" y="1053940"/>
            <a:ext cx="6565990" cy="40762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5640779" y="5462645"/>
            <a:ext cx="4239492" cy="522514"/>
          </a:xfrm>
        </p:spPr>
        <p:txBody>
          <a:bodyPr/>
          <a:lstStyle/>
          <a:p>
            <a:r>
              <a:rPr lang="en-US" sz="1600" b="1" dirty="0" smtClean="0"/>
              <a:t>Bywaters </a:t>
            </a:r>
            <a:r>
              <a:rPr lang="en-US" sz="1600" b="1" dirty="0"/>
              <a:t>M</a:t>
            </a:r>
            <a:r>
              <a:rPr lang="en-US" sz="1600" b="1" dirty="0" smtClean="0"/>
              <a:t>aterial Recovery Facility (MRF) – Bromley-by-Bow</a:t>
            </a:r>
            <a:endParaRPr lang="en-US" sz="1600" b="1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5854535" y="4132613"/>
            <a:ext cx="1505151" cy="13300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4045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i.emlfiles6.com/cmpimg/0/8/1/9/3/files/imagecache/5339808/w600_5808872_financialchalleng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06" b="10256"/>
          <a:stretch/>
        </p:blipFill>
        <p:spPr bwMode="auto">
          <a:xfrm>
            <a:off x="4409259" y="4412470"/>
            <a:ext cx="5476540" cy="1786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416175" y="893036"/>
            <a:ext cx="9270995" cy="4094611"/>
          </a:xfrm>
        </p:spPr>
        <p:txBody>
          <a:bodyPr/>
          <a:lstStyle/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200" dirty="0" smtClean="0">
                <a:solidFill>
                  <a:schemeClr val="tx1"/>
                </a:solidFill>
              </a:rPr>
              <a:t>Collecting waste and recycling, and cleaning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200" dirty="0" smtClean="0">
                <a:solidFill>
                  <a:schemeClr val="tx1"/>
                </a:solidFill>
              </a:rPr>
              <a:t>Disposal of waste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200" dirty="0" smtClean="0">
                <a:solidFill>
                  <a:schemeClr val="tx1"/>
                </a:solidFill>
              </a:rPr>
              <a:t>It costs more to dispose of waste than recycling by </a:t>
            </a:r>
            <a:endParaRPr lang="en-GB" sz="2200" dirty="0">
              <a:solidFill>
                <a:schemeClr val="tx1"/>
              </a:solidFill>
            </a:endParaRP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200" dirty="0" smtClean="0">
                <a:solidFill>
                  <a:schemeClr val="tx1"/>
                </a:solidFill>
              </a:rPr>
              <a:t>If we double the amount we recycle we could save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200" dirty="0" smtClean="0">
                <a:solidFill>
                  <a:schemeClr val="tx1"/>
                </a:solidFill>
              </a:rPr>
              <a:t>The amount of waste and associated costs of waste increases annually</a:t>
            </a:r>
            <a:endParaRPr lang="en-GB" sz="2400" dirty="0">
              <a:solidFill>
                <a:schemeClr val="tx1"/>
              </a:solidFill>
            </a:endParaRP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GB" sz="2400" dirty="0" smtClean="0">
              <a:solidFill>
                <a:schemeClr val="tx1"/>
              </a:solidFill>
            </a:endParaRPr>
          </a:p>
          <a:p>
            <a:pPr>
              <a:lnSpc>
                <a:spcPct val="200000"/>
              </a:lnSpc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45395" y="298388"/>
            <a:ext cx="9201150" cy="699139"/>
          </a:xfrm>
        </p:spPr>
        <p:txBody>
          <a:bodyPr/>
          <a:lstStyle/>
          <a:p>
            <a:r>
              <a:rPr lang="en-GB" dirty="0" smtClean="0"/>
              <a:t>Costs </a:t>
            </a:r>
            <a:endParaRPr lang="en-GB" dirty="0"/>
          </a:p>
        </p:txBody>
      </p:sp>
      <p:sp>
        <p:nvSpPr>
          <p:cNvPr id="4" name="Subtitle 1"/>
          <p:cNvSpPr txBox="1">
            <a:spLocks/>
          </p:cNvSpPr>
          <p:nvPr/>
        </p:nvSpPr>
        <p:spPr>
          <a:xfrm>
            <a:off x="7147529" y="1092532"/>
            <a:ext cx="2943391" cy="27550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b="1" dirty="0" smtClean="0">
                <a:solidFill>
                  <a:srgbClr val="00B050"/>
                </a:solidFill>
              </a:rPr>
              <a:t>£23 million per year</a:t>
            </a:r>
          </a:p>
          <a:p>
            <a:endParaRPr lang="en-GB" sz="1600" b="1" dirty="0" smtClean="0">
              <a:solidFill>
                <a:srgbClr val="00B050"/>
              </a:solidFill>
            </a:endParaRPr>
          </a:p>
          <a:p>
            <a:r>
              <a:rPr lang="en-GB" sz="2400" b="1" dirty="0" smtClean="0">
                <a:solidFill>
                  <a:srgbClr val="00B050"/>
                </a:solidFill>
              </a:rPr>
              <a:t>£4.5 million per year</a:t>
            </a:r>
          </a:p>
          <a:p>
            <a:endParaRPr lang="en-GB" sz="1800" b="1" dirty="0" smtClean="0">
              <a:solidFill>
                <a:srgbClr val="00B050"/>
              </a:solidFill>
            </a:endParaRPr>
          </a:p>
          <a:p>
            <a:r>
              <a:rPr lang="en-GB" sz="2400" b="1" dirty="0" smtClean="0">
                <a:solidFill>
                  <a:srgbClr val="00B050"/>
                </a:solidFill>
              </a:rPr>
              <a:t>£50 per tonne</a:t>
            </a:r>
          </a:p>
          <a:p>
            <a:endParaRPr lang="en-GB" sz="1600" b="1" dirty="0" smtClean="0">
              <a:solidFill>
                <a:srgbClr val="00B050"/>
              </a:solidFill>
            </a:endParaRPr>
          </a:p>
          <a:p>
            <a:r>
              <a:rPr lang="en-GB" sz="2400" b="1" dirty="0" smtClean="0">
                <a:solidFill>
                  <a:srgbClr val="00B050"/>
                </a:solidFill>
              </a:rPr>
              <a:t>£1,000,000 </a:t>
            </a:r>
            <a:endParaRPr lang="en-GB" sz="2400" dirty="0" smtClean="0">
              <a:solidFill>
                <a:schemeClr val="tx1"/>
              </a:solidFill>
            </a:endParaRPr>
          </a:p>
          <a:p>
            <a:endParaRPr lang="en-GB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8193" y="5201392"/>
            <a:ext cx="891825" cy="89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9083" y="4939255"/>
            <a:ext cx="989110" cy="115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3163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11174" y="440893"/>
            <a:ext cx="9471025" cy="1143000"/>
          </a:xfrm>
        </p:spPr>
        <p:txBody>
          <a:bodyPr/>
          <a:lstStyle/>
          <a:p>
            <a:r>
              <a:rPr lang="en-GB" dirty="0"/>
              <a:t>How many people </a:t>
            </a:r>
            <a:r>
              <a:rPr lang="en-GB" dirty="0" smtClean="0"/>
              <a:t>are recycling in Camden? </a:t>
            </a:r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652" y="1177390"/>
            <a:ext cx="1768289" cy="4467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2346" y="4575082"/>
            <a:ext cx="4853833" cy="1332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26"/>
          <a:stretch/>
        </p:blipFill>
        <p:spPr bwMode="auto">
          <a:xfrm>
            <a:off x="3530600" y="928683"/>
            <a:ext cx="5743740" cy="3740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9078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11175" y="276101"/>
            <a:ext cx="9537700" cy="673925"/>
          </a:xfrm>
        </p:spPr>
        <p:txBody>
          <a:bodyPr/>
          <a:lstStyle/>
          <a:p>
            <a:r>
              <a:rPr lang="en-GB" sz="3200" dirty="0" smtClean="0"/>
              <a:t>What is still in Camden’s refuse?</a:t>
            </a:r>
            <a:br>
              <a:rPr lang="en-GB" sz="3200" dirty="0" smtClean="0"/>
            </a:br>
            <a:endParaRPr lang="en-GB" sz="3200" dirty="0"/>
          </a:p>
        </p:txBody>
      </p:sp>
      <p:sp>
        <p:nvSpPr>
          <p:cNvPr id="2" name="TextBox 1"/>
          <p:cNvSpPr txBox="1"/>
          <p:nvPr/>
        </p:nvSpPr>
        <p:spPr>
          <a:xfrm>
            <a:off x="371475" y="5829300"/>
            <a:ext cx="83343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+mj-lt"/>
              </a:rPr>
              <a:t>Study undertaken by Wastewatch in October 2013 </a:t>
            </a:r>
            <a:endParaRPr lang="en-GB" sz="1400" dirty="0">
              <a:latin typeface="+mj-lt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62"/>
          <a:stretch/>
        </p:blipFill>
        <p:spPr bwMode="auto">
          <a:xfrm>
            <a:off x="386982" y="891014"/>
            <a:ext cx="5813424" cy="4604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 rot="5127390">
            <a:off x="5971353" y="1252852"/>
            <a:ext cx="458107" cy="119940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1603" y="2060289"/>
            <a:ext cx="4386805" cy="1499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99" y="3387662"/>
            <a:ext cx="1050925" cy="692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4202" y="3733800"/>
            <a:ext cx="479794" cy="1013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368418" y="4436859"/>
            <a:ext cx="52812" cy="157161"/>
          </a:xfrm>
          <a:prstGeom prst="rect">
            <a:avLst/>
          </a:prstGeom>
          <a:solidFill>
            <a:srgbClr val="A98DDB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3336055" y="4512481"/>
            <a:ext cx="52812" cy="157161"/>
          </a:xfrm>
          <a:prstGeom prst="rect">
            <a:avLst/>
          </a:prstGeom>
          <a:solidFill>
            <a:srgbClr val="A98DDB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5753343" y="891014"/>
            <a:ext cx="578734" cy="81271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 rot="5400000">
            <a:off x="5636353" y="1297371"/>
            <a:ext cx="578734" cy="81271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8506" y="789962"/>
            <a:ext cx="731391" cy="1014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5294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Camden colours">
      <a:dk1>
        <a:srgbClr val="000000"/>
      </a:dk1>
      <a:lt1>
        <a:sysClr val="window" lastClr="FFFFFF"/>
      </a:lt1>
      <a:dk2>
        <a:srgbClr val="5F6062"/>
      </a:dk2>
      <a:lt2>
        <a:srgbClr val="EEECE1"/>
      </a:lt2>
      <a:accent1>
        <a:srgbClr val="00B259"/>
      </a:accent1>
      <a:accent2>
        <a:srgbClr val="5F6062"/>
      </a:accent2>
      <a:accent3>
        <a:srgbClr val="F16D9A"/>
      </a:accent3>
      <a:accent4>
        <a:srgbClr val="F5866C"/>
      </a:accent4>
      <a:accent5>
        <a:srgbClr val="A04276"/>
      </a:accent5>
      <a:accent6>
        <a:srgbClr val="522E91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130F930DD1D1646B98BC0739366237C" ma:contentTypeVersion="4" ma:contentTypeDescription="Create a new document." ma:contentTypeScope="" ma:versionID="f2397f3a5d0edffbd8ef3bfb3f16106f">
  <xsd:schema xmlns:xsd="http://www.w3.org/2001/XMLSchema" xmlns:xs="http://www.w3.org/2001/XMLSchema" xmlns:p="http://schemas.microsoft.com/office/2006/metadata/properties" xmlns:ns2="5ded934f-e593-45b0-89de-14d3767e1335" xmlns:ns3="0ee6662d-9c5c-471b-8a8e-652457eb72aa" xmlns:ns4="c3b68ed3-3e62-44e6-abb6-9d9d087df280" targetNamespace="http://schemas.microsoft.com/office/2006/metadata/properties" ma:root="true" ma:fieldsID="0f1009a2803b2bfee9c6f5adf1660f0e" ns2:_="" ns3:_="" ns4:_="">
    <xsd:import namespace="5ded934f-e593-45b0-89de-14d3767e1335"/>
    <xsd:import namespace="0ee6662d-9c5c-471b-8a8e-652457eb72aa"/>
    <xsd:import namespace="c3b68ed3-3e62-44e6-abb6-9d9d087df280"/>
    <xsd:element name="properties">
      <xsd:complexType>
        <xsd:sequence>
          <xsd:element name="documentManagement">
            <xsd:complexType>
              <xsd:all>
                <xsd:element ref="ns2:i1ff57a32d8f4612a97a078336564527" minOccurs="0"/>
                <xsd:element ref="ns3:TaxCatchAll" minOccurs="0"/>
                <xsd:element ref="ns4:CamdenTrimClassification" minOccurs="0"/>
                <xsd:element ref="ns4:RetentionSchedule" minOccurs="0"/>
                <xsd:element ref="ns4:GovernmentRetention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ed934f-e593-45b0-89de-14d3767e1335" elementFormDefault="qualified">
    <xsd:import namespace="http://schemas.microsoft.com/office/2006/documentManagement/types"/>
    <xsd:import namespace="http://schemas.microsoft.com/office/infopath/2007/PartnerControls"/>
    <xsd:element name="i1ff57a32d8f4612a97a078336564527" ma:index="9" nillable="true" ma:taxonomy="true" ma:internalName="i1ff57a32d8f4612a97a078336564527" ma:taxonomyFieldName="Category" ma:displayName="Category" ma:fieldId="{21ff57a3-2d8f-4612-a97a-078336564527}" ma:sspId="85ff0d96-cbbc-4a93-81bf-dd27504ccb20" ma:termSetId="13ca4e95-9dbe-43ea-bbec-aa15351f8efe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e6662d-9c5c-471b-8a8e-652457eb72aa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f0786eaf-a5f8-42c2-8188-8578a4ee9f0b}" ma:internalName="TaxCatchAll" ma:showField="CatchAllData" ma:web="0ee6662d-9c5c-471b-8a8e-652457eb72a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b68ed3-3e62-44e6-abb6-9d9d087df280" elementFormDefault="qualified">
    <xsd:import namespace="http://schemas.microsoft.com/office/2006/documentManagement/types"/>
    <xsd:import namespace="http://schemas.microsoft.com/office/infopath/2007/PartnerControls"/>
    <xsd:element name="CamdenTrimClassification" ma:index="11" nillable="true" ma:displayName="Camden Trim Classification" ma:default="" ma:internalName="CamdenTrimClassification" ma:readOnly="false">
      <xsd:simpleType>
        <xsd:restriction base="dms:Text"/>
      </xsd:simpleType>
    </xsd:element>
    <xsd:element name="RetentionSchedule" ma:index="12" nillable="true" ma:displayName="Retention Schedule" ma:default="" ma:internalName="RetentionSchedule" ma:readOnly="false">
      <xsd:simpleType>
        <xsd:restriction base="dms:Text"/>
      </xsd:simpleType>
    </xsd:element>
    <xsd:element name="GovernmentRetentionCode" ma:index="13" nillable="true" ma:displayName="Government Retention Code" ma:default="" ma:internalName="GovernmentRetentionCode" ma:readOnly="fals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ee6662d-9c5c-471b-8a8e-652457eb72aa">
      <Value>33</Value>
    </TaxCatchAll>
    <CamdenTrimClassification xmlns="c3b68ed3-3e62-44e6-abb6-9d9d087df280" xsi:nil="true"/>
    <GovernmentRetentionCode xmlns="c3b68ed3-3e62-44e6-abb6-9d9d087df280" xsi:nil="true"/>
    <i1ff57a32d8f4612a97a078336564527 xmlns="5ded934f-e593-45b0-89de-14d3767e1335">
      <Terms xmlns="http://schemas.microsoft.com/office/infopath/2007/PartnerControls">
        <TermInfo xmlns="http://schemas.microsoft.com/office/infopath/2007/PartnerControls">
          <TermName xmlns="http://schemas.microsoft.com/office/infopath/2007/PartnerControls">Camden Waste Challenge</TermName>
          <TermId xmlns="http://schemas.microsoft.com/office/infopath/2007/PartnerControls">b4f104fd-64a0-4067-9347-07999f6429be</TermId>
        </TermInfo>
      </Terms>
    </i1ff57a32d8f4612a97a078336564527>
    <RetentionSchedule xmlns="c3b68ed3-3e62-44e6-abb6-9d9d087df280" xsi:nil="true"/>
  </documentManagement>
</p:properties>
</file>

<file path=customXml/item3.xml><?xml version="1.0" encoding="utf-8"?>
<?mso-contentType ?>
<SharedContentType xmlns="Microsoft.SharePoint.Taxonomy.ContentTypeSync" SourceId="85ff0d96-cbbc-4a93-81bf-dd27504ccb20" ContentTypeId="0x0101" PreviousValue="false"/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97135FB-088A-42D4-9380-3B64484E6AC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ded934f-e593-45b0-89de-14d3767e1335"/>
    <ds:schemaRef ds:uri="0ee6662d-9c5c-471b-8a8e-652457eb72aa"/>
    <ds:schemaRef ds:uri="c3b68ed3-3e62-44e6-abb6-9d9d087df28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AE331C3-9B58-48B8-A579-E29A42D226B1}">
  <ds:schemaRefs>
    <ds:schemaRef ds:uri="http://schemas.microsoft.com/office/2006/documentManagement/types"/>
    <ds:schemaRef ds:uri="0ee6662d-9c5c-471b-8a8e-652457eb72aa"/>
    <ds:schemaRef ds:uri="5ded934f-e593-45b0-89de-14d3767e1335"/>
    <ds:schemaRef ds:uri="http://purl.org/dc/dcmitype/"/>
    <ds:schemaRef ds:uri="http://purl.org/dc/terms/"/>
    <ds:schemaRef ds:uri="http://purl.org/dc/elements/1.1/"/>
    <ds:schemaRef ds:uri="c3b68ed3-3e62-44e6-abb6-9d9d087df280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0164C04E-8C7D-4643-AC1C-F38E1B161AF3}">
  <ds:schemaRefs>
    <ds:schemaRef ds:uri="Microsoft.SharePoint.Taxonomy.ContentTypeSync"/>
  </ds:schemaRefs>
</ds:datastoreItem>
</file>

<file path=customXml/itemProps4.xml><?xml version="1.0" encoding="utf-8"?>
<ds:datastoreItem xmlns:ds="http://schemas.openxmlformats.org/officeDocument/2006/customXml" ds:itemID="{A5C9A457-8D87-4E88-9CAC-0F37E5F0351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2531</TotalTime>
  <Words>2319</Words>
  <Application>Microsoft Office PowerPoint</Application>
  <PresentationFormat>Custom</PresentationFormat>
  <Paragraphs>454</Paragraphs>
  <Slides>27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Default Theme</vt:lpstr>
      <vt:lpstr>Office Theme</vt:lpstr>
      <vt:lpstr>Fortune Green &amp; West Hampstead Area Action Group</vt:lpstr>
      <vt:lpstr>PowerPoint Presentation</vt:lpstr>
      <vt:lpstr>What are we trying to achieve?</vt:lpstr>
      <vt:lpstr>Our Borough in 2013/14</vt:lpstr>
      <vt:lpstr>Your borough wide waste services  </vt:lpstr>
      <vt:lpstr>Where does our waste and recycling go?</vt:lpstr>
      <vt:lpstr>Costs </vt:lpstr>
      <vt:lpstr>How many people are recycling in Camden? </vt:lpstr>
      <vt:lpstr>What is still in Camden’s refuse? </vt:lpstr>
      <vt:lpstr>Staff and vehicles (Veolia)</vt:lpstr>
      <vt:lpstr>Different Model</vt:lpstr>
      <vt:lpstr>Tools for delivery: what works?</vt:lpstr>
      <vt:lpstr>PowerPoint Presentation</vt:lpstr>
      <vt:lpstr>PowerPoint Presentation</vt:lpstr>
      <vt:lpstr>PowerPoint Presentation</vt:lpstr>
      <vt:lpstr>PowerPoint Presentation</vt:lpstr>
      <vt:lpstr>Current performance and take up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Opportunities and Options – West Hampstead</vt:lpstr>
      <vt:lpstr>PowerPoint Presentation</vt:lpstr>
      <vt:lpstr>PowerPoint Presentation</vt:lpstr>
      <vt:lpstr>Fortune Green &amp; West Hampstead Area Action Group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camden user</dc:creator>
  <cp:lastModifiedBy>Nick</cp:lastModifiedBy>
  <cp:revision>203</cp:revision>
  <dcterms:created xsi:type="dcterms:W3CDTF">2013-12-05T12:22:23Z</dcterms:created>
  <dcterms:modified xsi:type="dcterms:W3CDTF">2015-09-08T11:16:38Z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0x010100D130F930DD1D1646B98BC0739366237C</vt:lpwstr>
  </property>
  <property fmtid="{D5CDD505-2E9C-101B-9397-08002B2CF9AE}" pid="3" name="Category">
    <vt:lpwstr>33;#Camden Waste Challenge|b4f104fd-64a0-4067-9347-07999f6429be</vt:lpwstr>
  </property>
</Properties>
</file>